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46" r:id="rId1"/>
  </p:sldMasterIdLst>
  <p:notesMasterIdLst>
    <p:notesMasterId r:id="rId71"/>
  </p:notesMasterIdLst>
  <p:sldIdLst>
    <p:sldId id="256" r:id="rId2"/>
    <p:sldId id="257" r:id="rId3"/>
    <p:sldId id="273" r:id="rId4"/>
    <p:sldId id="402" r:id="rId5"/>
    <p:sldId id="360" r:id="rId6"/>
    <p:sldId id="354" r:id="rId7"/>
    <p:sldId id="355" r:id="rId8"/>
    <p:sldId id="364" r:id="rId9"/>
    <p:sldId id="367" r:id="rId10"/>
    <p:sldId id="437" r:id="rId11"/>
    <p:sldId id="411" r:id="rId12"/>
    <p:sldId id="436" r:id="rId13"/>
    <p:sldId id="371" r:id="rId14"/>
    <p:sldId id="440" r:id="rId15"/>
    <p:sldId id="356" r:id="rId16"/>
    <p:sldId id="376" r:id="rId17"/>
    <p:sldId id="377" r:id="rId18"/>
    <p:sldId id="420" r:id="rId19"/>
    <p:sldId id="417" r:id="rId20"/>
    <p:sldId id="418" r:id="rId21"/>
    <p:sldId id="451" r:id="rId22"/>
    <p:sldId id="353" r:id="rId23"/>
    <p:sldId id="403" r:id="rId24"/>
    <p:sldId id="450" r:id="rId25"/>
    <p:sldId id="469" r:id="rId26"/>
    <p:sldId id="470" r:id="rId27"/>
    <p:sldId id="471" r:id="rId28"/>
    <p:sldId id="473" r:id="rId29"/>
    <p:sldId id="475" r:id="rId30"/>
    <p:sldId id="476" r:id="rId31"/>
    <p:sldId id="477" r:id="rId32"/>
    <p:sldId id="361" r:id="rId33"/>
    <p:sldId id="362" r:id="rId34"/>
    <p:sldId id="369" r:id="rId35"/>
    <p:sldId id="441" r:id="rId36"/>
    <p:sldId id="442" r:id="rId37"/>
    <p:sldId id="443" r:id="rId38"/>
    <p:sldId id="357" r:id="rId39"/>
    <p:sldId id="406" r:id="rId40"/>
    <p:sldId id="434" r:id="rId41"/>
    <p:sldId id="465" r:id="rId42"/>
    <p:sldId id="464" r:id="rId43"/>
    <p:sldId id="428" r:id="rId44"/>
    <p:sldId id="429" r:id="rId45"/>
    <p:sldId id="430" r:id="rId46"/>
    <p:sldId id="431" r:id="rId47"/>
    <p:sldId id="438" r:id="rId48"/>
    <p:sldId id="439" r:id="rId49"/>
    <p:sldId id="448" r:id="rId50"/>
    <p:sldId id="358" r:id="rId51"/>
    <p:sldId id="467" r:id="rId52"/>
    <p:sldId id="466" r:id="rId53"/>
    <p:sldId id="359" r:id="rId54"/>
    <p:sldId id="365" r:id="rId55"/>
    <p:sldId id="274" r:id="rId56"/>
    <p:sldId id="413" r:id="rId57"/>
    <p:sldId id="412" r:id="rId58"/>
    <p:sldId id="468" r:id="rId59"/>
    <p:sldId id="288" r:id="rId60"/>
    <p:sldId id="334" r:id="rId61"/>
    <p:sldId id="444" r:id="rId62"/>
    <p:sldId id="445" r:id="rId63"/>
    <p:sldId id="446" r:id="rId64"/>
    <p:sldId id="447" r:id="rId65"/>
    <p:sldId id="333" r:id="rId66"/>
    <p:sldId id="351" r:id="rId67"/>
    <p:sldId id="395" r:id="rId68"/>
    <p:sldId id="396" r:id="rId69"/>
    <p:sldId id="397"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C733A0-C220-EE48-A8EA-199DFE2D3EC7}">
          <p14:sldIdLst>
            <p14:sldId id="256"/>
            <p14:sldId id="257"/>
            <p14:sldId id="273"/>
            <p14:sldId id="402"/>
            <p14:sldId id="360"/>
            <p14:sldId id="354"/>
            <p14:sldId id="355"/>
            <p14:sldId id="364"/>
            <p14:sldId id="367"/>
            <p14:sldId id="437"/>
            <p14:sldId id="411"/>
            <p14:sldId id="436"/>
            <p14:sldId id="371"/>
            <p14:sldId id="440"/>
            <p14:sldId id="356"/>
            <p14:sldId id="376"/>
            <p14:sldId id="377"/>
            <p14:sldId id="420"/>
            <p14:sldId id="417"/>
            <p14:sldId id="418"/>
            <p14:sldId id="451"/>
            <p14:sldId id="353"/>
            <p14:sldId id="403"/>
            <p14:sldId id="450"/>
            <p14:sldId id="469"/>
            <p14:sldId id="470"/>
            <p14:sldId id="471"/>
            <p14:sldId id="473"/>
            <p14:sldId id="475"/>
            <p14:sldId id="476"/>
            <p14:sldId id="477"/>
            <p14:sldId id="361"/>
            <p14:sldId id="362"/>
            <p14:sldId id="369"/>
            <p14:sldId id="441"/>
            <p14:sldId id="442"/>
            <p14:sldId id="443"/>
            <p14:sldId id="357"/>
            <p14:sldId id="406"/>
            <p14:sldId id="434"/>
            <p14:sldId id="465"/>
            <p14:sldId id="464"/>
            <p14:sldId id="428"/>
            <p14:sldId id="429"/>
            <p14:sldId id="430"/>
            <p14:sldId id="431"/>
            <p14:sldId id="438"/>
            <p14:sldId id="439"/>
            <p14:sldId id="448"/>
            <p14:sldId id="358"/>
            <p14:sldId id="467"/>
            <p14:sldId id="466"/>
            <p14:sldId id="359"/>
            <p14:sldId id="365"/>
            <p14:sldId id="274"/>
            <p14:sldId id="413"/>
            <p14:sldId id="412"/>
            <p14:sldId id="468"/>
            <p14:sldId id="288"/>
            <p14:sldId id="334"/>
            <p14:sldId id="444"/>
            <p14:sldId id="445"/>
            <p14:sldId id="446"/>
            <p14:sldId id="447"/>
            <p14:sldId id="333"/>
            <p14:sldId id="351"/>
            <p14:sldId id="395"/>
            <p14:sldId id="396"/>
            <p14:sldId id="39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NFORD , JON A" initials="JAS" lastIdx="3" clrIdx="0"/>
  <p:cmAuthor id="1" name="Tina Lee"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0A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21" autoAdjust="0"/>
    <p:restoredTop sz="84800" autoAdjust="0"/>
  </p:normalViewPr>
  <p:slideViewPr>
    <p:cSldViewPr>
      <p:cViewPr>
        <p:scale>
          <a:sx n="76" d="100"/>
          <a:sy n="76" d="100"/>
        </p:scale>
        <p:origin x="-1000" y="-80"/>
      </p:cViewPr>
      <p:guideLst>
        <p:guide orient="horz" pos="2160"/>
        <p:guide pos="2880"/>
      </p:guideLst>
    </p:cSldViewPr>
  </p:slideViewPr>
  <p:notesTextViewPr>
    <p:cViewPr>
      <p:scale>
        <a:sx n="1" d="1"/>
        <a:sy n="1" d="1"/>
      </p:scale>
      <p:origin x="0" y="0"/>
    </p:cViewPr>
  </p:notesTextViewPr>
  <p:sorterViewPr>
    <p:cViewPr>
      <p:scale>
        <a:sx n="100" d="100"/>
        <a:sy n="100" d="100"/>
      </p:scale>
      <p:origin x="0" y="651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commentAuthors" Target="commentAuthors.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7A3B87-243C-417A-B86C-DAC8A4D67FBE}" type="datetimeFigureOut">
              <a:rPr lang="en-US" smtClean="0"/>
              <a:pPr/>
              <a:t>2/13/13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B4595F-52D8-4673-B6D5-33D8D5EEA0E0}" type="slidenum">
              <a:rPr lang="en-US" smtClean="0"/>
              <a:pPr/>
              <a:t>‹#›</a:t>
            </a:fld>
            <a:endParaRPr lang="en-US"/>
          </a:p>
        </p:txBody>
      </p:sp>
    </p:spTree>
    <p:extLst>
      <p:ext uri="{BB962C8B-B14F-4D97-AF65-F5344CB8AC3E}">
        <p14:creationId xmlns:p14="http://schemas.microsoft.com/office/powerpoint/2010/main" val="4145270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Looks great!</a:t>
            </a:r>
          </a:p>
          <a:p>
            <a:endParaRPr lang="zh-CN" altLang="en-US" dirty="0"/>
          </a:p>
        </p:txBody>
      </p:sp>
      <p:sp>
        <p:nvSpPr>
          <p:cNvPr id="4" name="灯片编号占位符 3"/>
          <p:cNvSpPr>
            <a:spLocks noGrp="1"/>
          </p:cNvSpPr>
          <p:nvPr>
            <p:ph type="sldNum" sz="quarter" idx="10"/>
          </p:nvPr>
        </p:nvSpPr>
        <p:spPr/>
        <p:txBody>
          <a:bodyPr/>
          <a:lstStyle/>
          <a:p>
            <a:fld id="{81B4595F-52D8-4673-B6D5-33D8D5EEA0E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Provide choice in methods of use.</a:t>
            </a:r>
          </a:p>
          <a:p>
            <a:endParaRPr lang="en-US" b="0" dirty="0" smtClean="0"/>
          </a:p>
          <a:p>
            <a:r>
              <a:rPr lang="en-US" b="0" dirty="0" smtClean="0"/>
              <a:t>The</a:t>
            </a:r>
            <a:r>
              <a:rPr lang="en-US" b="0" baseline="0" dirty="0" smtClean="0"/>
              <a:t> way exit the sequencing flow, The ballot provides the way to navigate between contests and candidates without making a decision on each page. </a:t>
            </a:r>
          </a:p>
          <a:p>
            <a:r>
              <a:rPr lang="en-US" sz="1200" kern="1200" dirty="0" smtClean="0">
                <a:solidFill>
                  <a:schemeClr val="tx1"/>
                </a:solidFill>
                <a:effectLst/>
                <a:latin typeface="+mn-lt"/>
                <a:ea typeface="+mn-ea"/>
                <a:cs typeface="+mn-cs"/>
              </a:rPr>
              <a:t>The user can navigate pages by clicking visual arrows or by using finger swiping gestures. </a:t>
            </a:r>
          </a:p>
          <a:p>
            <a:r>
              <a:rPr lang="en-US" sz="1200" kern="1200" dirty="0" smtClean="0">
                <a:solidFill>
                  <a:schemeClr val="tx1"/>
                </a:solidFill>
                <a:effectLst/>
                <a:latin typeface="+mn-lt"/>
                <a:ea typeface="+mn-ea"/>
                <a:cs typeface="+mn-cs"/>
              </a:rPr>
              <a:t>For a distinguishable mapping structure of the contest and candidates, navigation between contests requires left and right swiping gestures.</a:t>
            </a:r>
            <a:endParaRPr lang="en-US" b="0" baseline="0" dirty="0" smtClean="0"/>
          </a:p>
          <a:p>
            <a:endParaRPr lang="en-US" b="1" dirty="0" smtClean="0"/>
          </a:p>
        </p:txBody>
      </p:sp>
      <p:sp>
        <p:nvSpPr>
          <p:cNvPr id="4" name="Slide Number Placeholder 3"/>
          <p:cNvSpPr>
            <a:spLocks noGrp="1"/>
          </p:cNvSpPr>
          <p:nvPr>
            <p:ph type="sldNum" sz="quarter" idx="10"/>
          </p:nvPr>
        </p:nvSpPr>
        <p:spPr/>
        <p:txBody>
          <a:bodyPr/>
          <a:lstStyle/>
          <a:p>
            <a:fld id="{81B4595F-52D8-4673-B6D5-33D8D5EEA0E0}" type="slidenum">
              <a:rPr lang="en-US" smtClean="0"/>
              <a:pPr/>
              <a:t>11</a:t>
            </a:fld>
            <a:endParaRPr lang="en-US"/>
          </a:p>
        </p:txBody>
      </p:sp>
    </p:spTree>
    <p:extLst>
      <p:ext uri="{BB962C8B-B14F-4D97-AF65-F5344CB8AC3E}">
        <p14:creationId xmlns:p14="http://schemas.microsoft.com/office/powerpoint/2010/main" val="3559804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navigation between candidates requires up and down swiping gestures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Trade-off</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Providing</a:t>
            </a:r>
            <a:r>
              <a:rPr lang="en-US" sz="1200" kern="1200" baseline="0" dirty="0" smtClean="0">
                <a:solidFill>
                  <a:schemeClr val="tx1"/>
                </a:solidFill>
                <a:effectLst/>
                <a:latin typeface="+mn-lt"/>
                <a:ea typeface="+mn-ea"/>
                <a:cs typeface="+mn-cs"/>
              </a:rPr>
              <a:t> browsing between contest and candidate gives a </a:t>
            </a:r>
            <a:r>
              <a:rPr lang="en-US" sz="1200" kern="1200" baseline="0" dirty="0" err="1" smtClean="0">
                <a:solidFill>
                  <a:schemeClr val="tx1"/>
                </a:solidFill>
                <a:effectLst/>
                <a:latin typeface="+mn-lt"/>
                <a:ea typeface="+mn-ea"/>
                <a:cs typeface="+mn-cs"/>
              </a:rPr>
              <a:t>litte</a:t>
            </a:r>
            <a:r>
              <a:rPr lang="en-US" sz="1200" kern="1200" baseline="0" dirty="0" smtClean="0">
                <a:solidFill>
                  <a:schemeClr val="tx1"/>
                </a:solidFill>
                <a:effectLst/>
                <a:latin typeface="+mn-lt"/>
                <a:ea typeface="+mn-ea"/>
                <a:cs typeface="+mn-cs"/>
              </a:rPr>
              <a:t> more flexibility, but</a:t>
            </a:r>
          </a:p>
          <a:p>
            <a:r>
              <a:rPr lang="en-US" sz="1200" kern="1200" baseline="0" dirty="0" smtClean="0">
                <a:solidFill>
                  <a:schemeClr val="tx1"/>
                </a:solidFill>
                <a:effectLst/>
                <a:latin typeface="+mn-lt"/>
                <a:ea typeface="+mn-ea"/>
                <a:cs typeface="+mn-cs"/>
              </a:rPr>
              <a:t>Cognitively more challenging. </a:t>
            </a:r>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12</a:t>
            </a:fld>
            <a:endParaRPr lang="en-US"/>
          </a:p>
        </p:txBody>
      </p:sp>
    </p:spTree>
    <p:extLst>
      <p:ext uri="{BB962C8B-B14F-4D97-AF65-F5344CB8AC3E}">
        <p14:creationId xmlns:p14="http://schemas.microsoft.com/office/powerpoint/2010/main" val="3559804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Provide choice in methods of use.</a:t>
            </a:r>
          </a:p>
          <a:p>
            <a:endParaRPr lang="en-US" b="0" dirty="0" smtClean="0"/>
          </a:p>
          <a:p>
            <a:r>
              <a:rPr lang="en-US" b="0" dirty="0" smtClean="0"/>
              <a:t>The</a:t>
            </a:r>
            <a:r>
              <a:rPr lang="en-US" b="0" baseline="0" dirty="0" smtClean="0"/>
              <a:t> way exit the sequencing flow, The ballot provides the way to navigate between contests and candidates without making a decision on each page. </a:t>
            </a:r>
          </a:p>
          <a:p>
            <a:r>
              <a:rPr lang="en-US" sz="1200" kern="1200" dirty="0" smtClean="0">
                <a:solidFill>
                  <a:schemeClr val="tx1"/>
                </a:solidFill>
                <a:effectLst/>
                <a:latin typeface="+mn-lt"/>
                <a:ea typeface="+mn-ea"/>
                <a:cs typeface="+mn-cs"/>
              </a:rPr>
              <a:t>The user can navigate pages by clicking visual arrows or by using finger swiping gestures. </a:t>
            </a:r>
          </a:p>
          <a:p>
            <a:r>
              <a:rPr lang="en-US" sz="1200" kern="1200" dirty="0" smtClean="0">
                <a:solidFill>
                  <a:schemeClr val="tx1"/>
                </a:solidFill>
                <a:effectLst/>
                <a:latin typeface="+mn-lt"/>
                <a:ea typeface="+mn-ea"/>
                <a:cs typeface="+mn-cs"/>
              </a:rPr>
              <a:t>For a distinguishable mapping structure of the contest and candidates, navigation between contests requires left and right swiping gestures.</a:t>
            </a:r>
            <a:endParaRPr lang="en-US" b="0" baseline="0" dirty="0" smtClean="0"/>
          </a:p>
          <a:p>
            <a:endParaRPr lang="en-US" b="1" dirty="0" smtClean="0"/>
          </a:p>
        </p:txBody>
      </p:sp>
      <p:sp>
        <p:nvSpPr>
          <p:cNvPr id="4" name="Slide Number Placeholder 3"/>
          <p:cNvSpPr>
            <a:spLocks noGrp="1"/>
          </p:cNvSpPr>
          <p:nvPr>
            <p:ph type="sldNum" sz="quarter" idx="10"/>
          </p:nvPr>
        </p:nvSpPr>
        <p:spPr/>
        <p:txBody>
          <a:bodyPr/>
          <a:lstStyle/>
          <a:p>
            <a:fld id="{81B4595F-52D8-4673-B6D5-33D8D5EEA0E0}" type="slidenum">
              <a:rPr lang="en-US" smtClean="0"/>
              <a:pPr/>
              <a:t>13</a:t>
            </a:fld>
            <a:endParaRPr lang="en-US"/>
          </a:p>
        </p:txBody>
      </p:sp>
    </p:spTree>
    <p:extLst>
      <p:ext uri="{BB962C8B-B14F-4D97-AF65-F5344CB8AC3E}">
        <p14:creationId xmlns:p14="http://schemas.microsoft.com/office/powerpoint/2010/main" val="3559804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Provide choice in methods of use.</a:t>
            </a:r>
          </a:p>
          <a:p>
            <a:endParaRPr lang="en-US" b="0" dirty="0" smtClean="0"/>
          </a:p>
          <a:p>
            <a:r>
              <a:rPr lang="en-US" b="0" dirty="0" smtClean="0"/>
              <a:t>The</a:t>
            </a:r>
            <a:r>
              <a:rPr lang="en-US" b="0" baseline="0" dirty="0" smtClean="0"/>
              <a:t> way exit the sequencing flow, The ballot provides the way to navigate between contests and candidates without making a decision on each page. </a:t>
            </a:r>
          </a:p>
          <a:p>
            <a:r>
              <a:rPr lang="en-US" sz="1200" kern="1200" dirty="0" smtClean="0">
                <a:solidFill>
                  <a:schemeClr val="tx1"/>
                </a:solidFill>
                <a:effectLst/>
                <a:latin typeface="+mn-lt"/>
                <a:ea typeface="+mn-ea"/>
                <a:cs typeface="+mn-cs"/>
              </a:rPr>
              <a:t>The user can navigate pages by clicking visual arrows or by using finger swiping gestures. </a:t>
            </a:r>
          </a:p>
          <a:p>
            <a:r>
              <a:rPr lang="en-US" sz="1200" kern="1200" dirty="0" smtClean="0">
                <a:solidFill>
                  <a:schemeClr val="tx1"/>
                </a:solidFill>
                <a:effectLst/>
                <a:latin typeface="+mn-lt"/>
                <a:ea typeface="+mn-ea"/>
                <a:cs typeface="+mn-cs"/>
              </a:rPr>
              <a:t>For a distinguishable mapping structure of the contest and candidates, navigation between contests requires left and right swiping gestures.</a:t>
            </a:r>
            <a:endParaRPr lang="en-US" b="0" baseline="0" dirty="0" smtClean="0"/>
          </a:p>
          <a:p>
            <a:endParaRPr lang="en-US" b="1" dirty="0" smtClean="0"/>
          </a:p>
        </p:txBody>
      </p:sp>
      <p:sp>
        <p:nvSpPr>
          <p:cNvPr id="4" name="Slide Number Placeholder 3"/>
          <p:cNvSpPr>
            <a:spLocks noGrp="1"/>
          </p:cNvSpPr>
          <p:nvPr>
            <p:ph type="sldNum" sz="quarter" idx="10"/>
          </p:nvPr>
        </p:nvSpPr>
        <p:spPr/>
        <p:txBody>
          <a:bodyPr/>
          <a:lstStyle/>
          <a:p>
            <a:fld id="{81B4595F-52D8-4673-B6D5-33D8D5EEA0E0}" type="slidenum">
              <a:rPr lang="en-US" smtClean="0"/>
              <a:pPr/>
              <a:t>14</a:t>
            </a:fld>
            <a:endParaRPr lang="en-US"/>
          </a:p>
        </p:txBody>
      </p:sp>
    </p:spTree>
    <p:extLst>
      <p:ext uri="{BB962C8B-B14F-4D97-AF65-F5344CB8AC3E}">
        <p14:creationId xmlns:p14="http://schemas.microsoft.com/office/powerpoint/2010/main" val="3559804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EZ Ballot has a linear structure that provides two main advantages: a directed guide and a matched audio interface.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directed guide that allows users to follow a particular sequence of steps. By following the sequence, the users can easily manage the focus.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Studies (</a:t>
            </a:r>
            <a:r>
              <a:rPr lang="en-US" sz="1200" u="none" strike="noStrike" kern="1200" dirty="0" err="1" smtClean="0">
                <a:solidFill>
                  <a:schemeClr val="tx1"/>
                </a:solidFill>
                <a:effectLst/>
                <a:latin typeface="+mn-lt"/>
                <a:ea typeface="+mn-ea"/>
                <a:cs typeface="+mn-cs"/>
                <a:hlinkClick r:id="" action="ppaction://hlinkfile" tooltip="Chaudry, 2012 #308"/>
              </a:rPr>
              <a:t>Chaudry</a:t>
            </a:r>
            <a:r>
              <a:rPr lang="en-US" sz="1200" u="none" strike="noStrike" kern="1200" dirty="0" smtClean="0">
                <a:solidFill>
                  <a:schemeClr val="tx1"/>
                </a:solidFill>
                <a:effectLst/>
                <a:latin typeface="+mn-lt"/>
                <a:ea typeface="+mn-ea"/>
                <a:cs typeface="+mn-cs"/>
                <a:hlinkClick r:id="" action="ppaction://hlinkfile" tooltip="Chaudry, 2012 #308"/>
              </a:rPr>
              <a:t>, Connelly, </a:t>
            </a:r>
            <a:r>
              <a:rPr lang="en-US" sz="1200" u="none" strike="noStrike" kern="1200" dirty="0" err="1" smtClean="0">
                <a:solidFill>
                  <a:schemeClr val="tx1"/>
                </a:solidFill>
                <a:effectLst/>
                <a:latin typeface="+mn-lt"/>
                <a:ea typeface="+mn-ea"/>
                <a:cs typeface="+mn-cs"/>
                <a:hlinkClick r:id="" action="ppaction://hlinkfile" tooltip="Chaudry, 2012 #308"/>
              </a:rPr>
              <a:t>Siek</a:t>
            </a:r>
            <a:r>
              <a:rPr lang="en-US" sz="1200" u="none" strike="noStrike" kern="1200" dirty="0" smtClean="0">
                <a:solidFill>
                  <a:schemeClr val="tx1"/>
                </a:solidFill>
                <a:effectLst/>
                <a:latin typeface="+mn-lt"/>
                <a:ea typeface="+mn-ea"/>
                <a:cs typeface="+mn-cs"/>
                <a:hlinkClick r:id="" action="ppaction://hlinkfile" tooltip="Chaudry, 2012 #308"/>
              </a:rPr>
              <a:t>, &amp; Welch, 2012</a:t>
            </a:r>
            <a:r>
              <a:rPr lang="en-US" sz="1200" kern="1200" dirty="0" smtClean="0">
                <a:solidFill>
                  <a:schemeClr val="tx1"/>
                </a:solidFill>
                <a:effectLst/>
                <a:latin typeface="+mn-lt"/>
                <a:ea typeface="+mn-ea"/>
                <a:cs typeface="+mn-cs"/>
              </a:rPr>
              <a:t>; </a:t>
            </a:r>
            <a:r>
              <a:rPr lang="en-US" sz="1200" u="none" strike="noStrike" kern="1200" dirty="0" smtClean="0">
                <a:solidFill>
                  <a:schemeClr val="tx1"/>
                </a:solidFill>
                <a:effectLst/>
                <a:latin typeface="+mn-lt"/>
                <a:ea typeface="+mn-ea"/>
                <a:cs typeface="+mn-cs"/>
                <a:hlinkClick r:id="" action="ppaction://hlinkfile" tooltip="Parikh, 2003 #309"/>
              </a:rPr>
              <a:t>Parikh, </a:t>
            </a:r>
            <a:r>
              <a:rPr lang="en-US" sz="1200" u="none" strike="noStrike" kern="1200" dirty="0" err="1" smtClean="0">
                <a:solidFill>
                  <a:schemeClr val="tx1"/>
                </a:solidFill>
                <a:effectLst/>
                <a:latin typeface="+mn-lt"/>
                <a:ea typeface="+mn-ea"/>
                <a:cs typeface="+mn-cs"/>
                <a:hlinkClick r:id="" action="ppaction://hlinkfile" tooltip="Parikh, 2003 #309"/>
              </a:rPr>
              <a:t>Ghosh</a:t>
            </a:r>
            <a:r>
              <a:rPr lang="en-US" sz="1200" u="none" strike="noStrike" kern="1200" dirty="0" smtClean="0">
                <a:solidFill>
                  <a:schemeClr val="tx1"/>
                </a:solidFill>
                <a:effectLst/>
                <a:latin typeface="+mn-lt"/>
                <a:ea typeface="+mn-ea"/>
                <a:cs typeface="+mn-cs"/>
                <a:hlinkClick r:id="" action="ppaction://hlinkfile" tooltip="Parikh, 2003 #309"/>
              </a:rPr>
              <a:t>, &amp; </a:t>
            </a:r>
            <a:r>
              <a:rPr lang="en-US" sz="1200" u="none" strike="noStrike" kern="1200" dirty="0" err="1" smtClean="0">
                <a:solidFill>
                  <a:schemeClr val="tx1"/>
                </a:solidFill>
                <a:effectLst/>
                <a:latin typeface="+mn-lt"/>
                <a:ea typeface="+mn-ea"/>
                <a:cs typeface="+mn-cs"/>
                <a:hlinkClick r:id="" action="ppaction://hlinkfile" tooltip="Parikh, 2003 #309"/>
              </a:rPr>
              <a:t>Chavan</a:t>
            </a:r>
            <a:r>
              <a:rPr lang="en-US" sz="1200" u="none" strike="noStrike" kern="1200" dirty="0" smtClean="0">
                <a:solidFill>
                  <a:schemeClr val="tx1"/>
                </a:solidFill>
                <a:effectLst/>
                <a:latin typeface="+mn-lt"/>
                <a:ea typeface="+mn-ea"/>
                <a:cs typeface="+mn-cs"/>
                <a:hlinkClick r:id="" action="ppaction://hlinkfile" tooltip="Parikh, 2003 #309"/>
              </a:rPr>
              <a:t>, 2003</a:t>
            </a:r>
            <a:r>
              <a:rPr lang="en-US" sz="1200" kern="1200" dirty="0" smtClean="0">
                <a:solidFill>
                  <a:schemeClr val="tx1"/>
                </a:solidFill>
                <a:effectLst/>
                <a:latin typeface="+mn-lt"/>
                <a:ea typeface="+mn-ea"/>
                <a:cs typeface="+mn-cs"/>
              </a:rPr>
              <a:t>) have suggested a linear structure rather than a hierarchical information structure for low-literacy or novice users (who can be majority of voters) because they lose focus while navigating.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addition, the nature of the linear structure resembles that of the linear audio interface, from which users who are visually impaired or reading disabled can benefit. Thus, the visual structure of the EZ Ballot can easily be linked with the audio interface, providing equal access to both sighted and non-sighted users. </a:t>
            </a:r>
          </a:p>
          <a:p>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16</a:t>
            </a:fld>
            <a:endParaRPr lang="en-US"/>
          </a:p>
        </p:txBody>
      </p:sp>
    </p:spTree>
    <p:extLst>
      <p:ext uri="{BB962C8B-B14F-4D97-AF65-F5344CB8AC3E}">
        <p14:creationId xmlns:p14="http://schemas.microsoft.com/office/powerpoint/2010/main" val="838909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your expectation when you press Yes</a:t>
            </a:r>
          </a:p>
          <a:p>
            <a:r>
              <a:rPr lang="en-US" dirty="0" smtClean="0"/>
              <a:t>What’s your</a:t>
            </a:r>
            <a:r>
              <a:rPr lang="en-US" baseline="0" dirty="0" smtClean="0"/>
              <a:t> expectation when you press No</a:t>
            </a:r>
          </a:p>
          <a:p>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18</a:t>
            </a:fld>
            <a:endParaRPr lang="en-US"/>
          </a:p>
        </p:txBody>
      </p:sp>
    </p:spTree>
    <p:extLst>
      <p:ext uri="{BB962C8B-B14F-4D97-AF65-F5344CB8AC3E}">
        <p14:creationId xmlns:p14="http://schemas.microsoft.com/office/powerpoint/2010/main" val="123255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sure you don’t want to vote for president and vice president? </a:t>
            </a:r>
          </a:p>
          <a:p>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20</a:t>
            </a:fld>
            <a:endParaRPr lang="en-US"/>
          </a:p>
        </p:txBody>
      </p:sp>
    </p:spTree>
    <p:extLst>
      <p:ext uri="{BB962C8B-B14F-4D97-AF65-F5344CB8AC3E}">
        <p14:creationId xmlns:p14="http://schemas.microsoft.com/office/powerpoint/2010/main" val="3230041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a:t>
            </a:r>
            <a:r>
              <a:rPr lang="en-US" baseline="0" dirty="0" smtClean="0"/>
              <a:t> it need to be explicit?</a:t>
            </a:r>
          </a:p>
          <a:p>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21</a:t>
            </a:fld>
            <a:endParaRPr lang="en-US"/>
          </a:p>
        </p:txBody>
      </p:sp>
    </p:spTree>
    <p:extLst>
      <p:ext uri="{BB962C8B-B14F-4D97-AF65-F5344CB8AC3E}">
        <p14:creationId xmlns:p14="http://schemas.microsoft.com/office/powerpoint/2010/main" val="3230041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22</a:t>
            </a:fld>
            <a:endParaRPr lang="en-US"/>
          </a:p>
        </p:txBody>
      </p:sp>
    </p:spTree>
    <p:extLst>
      <p:ext uri="{BB962C8B-B14F-4D97-AF65-F5344CB8AC3E}">
        <p14:creationId xmlns:p14="http://schemas.microsoft.com/office/powerpoint/2010/main" val="2416490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 text and high contrast color</a:t>
            </a:r>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23</a:t>
            </a:fld>
            <a:endParaRPr lang="en-US"/>
          </a:p>
        </p:txBody>
      </p:sp>
    </p:spTree>
    <p:extLst>
      <p:ext uri="{BB962C8B-B14F-4D97-AF65-F5344CB8AC3E}">
        <p14:creationId xmlns:p14="http://schemas.microsoft.com/office/powerpoint/2010/main" val="2361478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Study shows that visually impaired voters took significantly longer to</a:t>
            </a:r>
            <a:r>
              <a:rPr lang="en-US" sz="1200" kern="1200" baseline="0" dirty="0" smtClean="0">
                <a:solidFill>
                  <a:schemeClr val="tx1"/>
                </a:solidFill>
                <a:effectLst/>
                <a:latin typeface="+mn-lt"/>
                <a:ea typeface="+mn-ea"/>
                <a:cs typeface="+mn-cs"/>
              </a:rPr>
              <a:t> complete a ballot than sighted voters.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Whereas visual interfaces often consist of a non-linear organization of candidates (i.e., multiple columns of text that can be recognized by visual cues), auditory interfaces are presented sequentially in a linear process (i.e., each candidate’s name is heard one at a time). Thus, visually-impaired voters can become confused while navigating a ballot using audio (</a:t>
            </a:r>
            <a:r>
              <a:rPr lang="en-US" sz="1200" u="none" strike="noStrike" kern="1200" dirty="0" smtClean="0">
                <a:solidFill>
                  <a:schemeClr val="tx1"/>
                </a:solidFill>
                <a:effectLst/>
                <a:latin typeface="+mn-lt"/>
                <a:ea typeface="+mn-ea"/>
                <a:cs typeface="+mn-cs"/>
                <a:hlinkClick r:id="" action="ppaction://hlinkfile" tooltip="Burton, 2002 #113"/>
              </a:rPr>
              <a:t>Burton &amp; </a:t>
            </a:r>
            <a:r>
              <a:rPr lang="en-US" sz="1200" u="none" strike="noStrike" kern="1200" dirty="0" err="1" smtClean="0">
                <a:solidFill>
                  <a:schemeClr val="tx1"/>
                </a:solidFill>
                <a:effectLst/>
                <a:latin typeface="+mn-lt"/>
                <a:ea typeface="+mn-ea"/>
                <a:cs typeface="+mn-cs"/>
                <a:hlinkClick r:id="" action="ppaction://hlinkfile" tooltip="Burton, 2002 #113"/>
              </a:rPr>
              <a:t>Uslan</a:t>
            </a:r>
            <a:r>
              <a:rPr lang="en-US" sz="1200" u="none" strike="noStrike" kern="1200" dirty="0" smtClean="0">
                <a:solidFill>
                  <a:schemeClr val="tx1"/>
                </a:solidFill>
                <a:effectLst/>
                <a:latin typeface="+mn-lt"/>
                <a:ea typeface="+mn-ea"/>
                <a:cs typeface="+mn-cs"/>
                <a:hlinkClick r:id="" action="ppaction://hlinkfile" tooltip="Burton, 2002 #113"/>
              </a:rPr>
              <a:t>, 2002</a:t>
            </a:r>
            <a:r>
              <a:rPr lang="en-US" sz="1200" kern="1200" dirty="0" smtClean="0">
                <a:solidFill>
                  <a:schemeClr val="tx1"/>
                </a:solidFill>
                <a:effectLst/>
                <a:latin typeface="+mn-lt"/>
                <a:ea typeface="+mn-ea"/>
                <a:cs typeface="+mn-cs"/>
              </a:rPr>
              <a:t>, </a:t>
            </a:r>
            <a:r>
              <a:rPr lang="en-US" sz="1200" u="none" strike="noStrike" kern="1200" dirty="0" smtClean="0">
                <a:solidFill>
                  <a:schemeClr val="tx1"/>
                </a:solidFill>
                <a:effectLst/>
                <a:latin typeface="+mn-lt"/>
                <a:ea typeface="+mn-ea"/>
                <a:cs typeface="+mn-cs"/>
                <a:hlinkClick r:id="" action="ppaction://hlinkfile" tooltip="Burton, 2004 #114"/>
              </a:rPr>
              <a:t>2004</a:t>
            </a:r>
            <a:r>
              <a:rPr lang="en-US" sz="1200" kern="1200" dirty="0" smtClean="0">
                <a:solidFill>
                  <a:schemeClr val="tx1"/>
                </a:solidFill>
                <a:effectLst/>
                <a:latin typeface="+mn-lt"/>
                <a:ea typeface="+mn-ea"/>
                <a:cs typeface="+mn-cs"/>
              </a:rPr>
              <a:t>; </a:t>
            </a:r>
            <a:r>
              <a:rPr lang="en-US" sz="1200" u="none" strike="noStrike" kern="1200" dirty="0" smtClean="0">
                <a:solidFill>
                  <a:schemeClr val="tx1"/>
                </a:solidFill>
                <a:effectLst/>
                <a:latin typeface="+mn-lt"/>
                <a:ea typeface="+mn-ea"/>
                <a:cs typeface="+mn-cs"/>
                <a:hlinkClick r:id="" action="ppaction://hlinkfile" tooltip="Gilbert, 2010 #167"/>
              </a:rPr>
              <a:t>Gilbert et al., 2010</a:t>
            </a:r>
            <a:r>
              <a:rPr lang="en-US" sz="1200" kern="1200" dirty="0" smtClean="0">
                <a:solidFill>
                  <a:schemeClr val="tx1"/>
                </a:solidFill>
                <a:effectLst/>
                <a:latin typeface="+mn-lt"/>
                <a:ea typeface="+mn-ea"/>
                <a:cs typeface="+mn-cs"/>
              </a:rPr>
              <a:t>; </a:t>
            </a:r>
            <a:r>
              <a:rPr lang="en-US" sz="1200" u="none" strike="noStrike" kern="1200" dirty="0" err="1" smtClean="0">
                <a:solidFill>
                  <a:schemeClr val="tx1"/>
                </a:solidFill>
                <a:effectLst/>
                <a:latin typeface="+mn-lt"/>
                <a:ea typeface="+mn-ea"/>
                <a:cs typeface="+mn-cs"/>
                <a:hlinkClick r:id="" action="ppaction://hlinkfile" tooltip="Runyan, 2007 #166"/>
              </a:rPr>
              <a:t>Runyan</a:t>
            </a:r>
            <a:r>
              <a:rPr lang="en-US" sz="1200" u="none" strike="noStrike" kern="1200" dirty="0" smtClean="0">
                <a:solidFill>
                  <a:schemeClr val="tx1"/>
                </a:solidFill>
                <a:effectLst/>
                <a:latin typeface="+mn-lt"/>
                <a:ea typeface="+mn-ea"/>
                <a:cs typeface="+mn-cs"/>
                <a:hlinkClick r:id="" action="ppaction://hlinkfile" tooltip="Runyan, 2007 #166"/>
              </a:rPr>
              <a:t>, 2007</a:t>
            </a:r>
            <a:r>
              <a:rPr lang="en-US" sz="1200" kern="1200" dirty="0" smtClean="0">
                <a:solidFill>
                  <a:schemeClr val="tx1"/>
                </a:solidFill>
                <a:effectLst/>
                <a:latin typeface="+mn-lt"/>
                <a:ea typeface="+mn-ea"/>
                <a:cs typeface="+mn-cs"/>
              </a:rPr>
              <a:t>; </a:t>
            </a:r>
            <a:r>
              <a:rPr lang="en-US" sz="1200" u="none" strike="noStrike" kern="1200" dirty="0" err="1" smtClean="0">
                <a:solidFill>
                  <a:schemeClr val="tx1"/>
                </a:solidFill>
                <a:effectLst/>
                <a:latin typeface="+mn-lt"/>
                <a:ea typeface="+mn-ea"/>
                <a:cs typeface="+mn-cs"/>
                <a:hlinkClick r:id="" action="ppaction://hlinkfile" tooltip="Runyan, 2007 #117"/>
              </a:rPr>
              <a:t>Runyan</a:t>
            </a:r>
            <a:r>
              <a:rPr lang="en-US" sz="1200" u="none" strike="noStrike" kern="1200" dirty="0" smtClean="0">
                <a:solidFill>
                  <a:schemeClr val="tx1"/>
                </a:solidFill>
                <a:effectLst/>
                <a:latin typeface="+mn-lt"/>
                <a:ea typeface="+mn-ea"/>
                <a:cs typeface="+mn-cs"/>
                <a:hlinkClick r:id="" action="ppaction://hlinkfile" tooltip="Runyan, 2007 #117"/>
              </a:rPr>
              <a:t> &amp; Tobias, 2007</a:t>
            </a:r>
            <a:r>
              <a:rPr lang="en-US" sz="1200" kern="1200" dirty="0" smtClean="0">
                <a:solidFill>
                  <a:schemeClr val="tx1"/>
                </a:solidFill>
                <a:effectLst/>
                <a:latin typeface="+mn-lt"/>
                <a:ea typeface="+mn-ea"/>
                <a:cs typeface="+mn-cs"/>
              </a:rPr>
              <a:t>).  </a:t>
            </a:r>
          </a:p>
          <a:p>
            <a:endParaRPr lang="en-US" smtClean="0"/>
          </a:p>
          <a:p>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2</a:t>
            </a:fld>
            <a:endParaRPr lang="en-US"/>
          </a:p>
        </p:txBody>
      </p:sp>
    </p:spTree>
    <p:extLst>
      <p:ext uri="{BB962C8B-B14F-4D97-AF65-F5344CB8AC3E}">
        <p14:creationId xmlns:p14="http://schemas.microsoft.com/office/powerpoint/2010/main" val="469725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25</a:t>
            </a:fld>
            <a:endParaRPr lang="en-US"/>
          </a:p>
        </p:txBody>
      </p:sp>
    </p:spTree>
    <p:extLst>
      <p:ext uri="{BB962C8B-B14F-4D97-AF65-F5344CB8AC3E}">
        <p14:creationId xmlns:p14="http://schemas.microsoft.com/office/powerpoint/2010/main" val="2421630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EZ Ballot is integrated simultaneous visual and audio interface, rather than having either visual or audio interface that many current DREs offer. </a:t>
            </a:r>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32</a:t>
            </a:fld>
            <a:endParaRPr lang="en-US"/>
          </a:p>
        </p:txBody>
      </p:sp>
    </p:spTree>
    <p:extLst>
      <p:ext uri="{BB962C8B-B14F-4D97-AF65-F5344CB8AC3E}">
        <p14:creationId xmlns:p14="http://schemas.microsoft.com/office/powerpoint/2010/main" val="1670193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used redundant cues for the buttons using color, text, icon, and sound.</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Because green and red are internationally recognizable, they represented “yes” and “no.”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However, since red and green are indistinguishable to individuals who are color blind, the buttons are differentiated by text and symbols.</a:t>
            </a:r>
          </a:p>
          <a:p>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33</a:t>
            </a:fld>
            <a:endParaRPr lang="en-US"/>
          </a:p>
        </p:txBody>
      </p:sp>
    </p:spTree>
    <p:extLst>
      <p:ext uri="{BB962C8B-B14F-4D97-AF65-F5344CB8AC3E}">
        <p14:creationId xmlns:p14="http://schemas.microsoft.com/office/powerpoint/2010/main" val="1787457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used redundant cues for the buttons color, text, icon, and sound.</a:t>
            </a:r>
          </a:p>
          <a:p>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34</a:t>
            </a:fld>
            <a:endParaRPr lang="en-US"/>
          </a:p>
        </p:txBody>
      </p:sp>
    </p:spTree>
    <p:extLst>
      <p:ext uri="{BB962C8B-B14F-4D97-AF65-F5344CB8AC3E}">
        <p14:creationId xmlns:p14="http://schemas.microsoft.com/office/powerpoint/2010/main" val="1787457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1B4595F-52D8-4673-B6D5-33D8D5EEA0E0}" type="slidenum">
              <a:rPr lang="en-US" smtClean="0"/>
              <a:pPr/>
              <a:t>39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Prompt is for confirming the selection</a:t>
            </a:r>
            <a:r>
              <a:rPr lang="en-US" baseline="0" dirty="0" smtClean="0"/>
              <a:t> or detect mistakes</a:t>
            </a:r>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40</a:t>
            </a:fld>
            <a:endParaRPr lang="en-US"/>
          </a:p>
        </p:txBody>
      </p:sp>
    </p:spTree>
    <p:extLst>
      <p:ext uri="{BB962C8B-B14F-4D97-AF65-F5344CB8AC3E}">
        <p14:creationId xmlns:p14="http://schemas.microsoft.com/office/powerpoint/2010/main" val="316794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contest</a:t>
            </a:r>
            <a:r>
              <a:rPr lang="en-US" baseline="0" dirty="0" smtClean="0"/>
              <a:t> 3. voted a candidate for county commissioner. Attempt to click “EZ Review” </a:t>
            </a:r>
          </a:p>
          <a:p>
            <a:r>
              <a:rPr lang="en-US" dirty="0" smtClean="0"/>
              <a:t>What’s your expectation when you press “EZ Review” button?</a:t>
            </a:r>
          </a:p>
          <a:p>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41</a:t>
            </a:fld>
            <a:endParaRPr lang="en-US"/>
          </a:p>
        </p:txBody>
      </p:sp>
    </p:spTree>
    <p:extLst>
      <p:ext uri="{BB962C8B-B14F-4D97-AF65-F5344CB8AC3E}">
        <p14:creationId xmlns:p14="http://schemas.microsoft.com/office/powerpoint/2010/main" val="316794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Helps to confirm the maximum number of votes. </a:t>
            </a:r>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42</a:t>
            </a:fld>
            <a:endParaRPr lang="en-US"/>
          </a:p>
        </p:txBody>
      </p:sp>
    </p:spTree>
    <p:extLst>
      <p:ext uri="{BB962C8B-B14F-4D97-AF65-F5344CB8AC3E}">
        <p14:creationId xmlns:p14="http://schemas.microsoft.com/office/powerpoint/2010/main" val="316794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contest</a:t>
            </a:r>
            <a:r>
              <a:rPr lang="en-US" baseline="0" dirty="0" smtClean="0"/>
              <a:t> 3. voted a candidate for county commissioner. Attempt to click “EZ Review” </a:t>
            </a:r>
          </a:p>
          <a:p>
            <a:r>
              <a:rPr lang="en-US" dirty="0" smtClean="0"/>
              <a:t>What’s your expectation when you press “EZ Review” button?</a:t>
            </a:r>
          </a:p>
          <a:p>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43</a:t>
            </a:fld>
            <a:endParaRPr lang="en-US"/>
          </a:p>
        </p:txBody>
      </p:sp>
    </p:spTree>
    <p:extLst>
      <p:ext uri="{BB962C8B-B14F-4D97-AF65-F5344CB8AC3E}">
        <p14:creationId xmlns:p14="http://schemas.microsoft.com/office/powerpoint/2010/main" val="3167944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your expectation when you press “Help” button?</a:t>
            </a:r>
          </a:p>
          <a:p>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47</a:t>
            </a:fld>
            <a:endParaRPr lang="en-US"/>
          </a:p>
        </p:txBody>
      </p:sp>
    </p:spTree>
    <p:extLst>
      <p:ext uri="{BB962C8B-B14F-4D97-AF65-F5344CB8AC3E}">
        <p14:creationId xmlns:p14="http://schemas.microsoft.com/office/powerpoint/2010/main" val="3167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we designed of linear structure there are more issues we found and have some alternatives to discuss with you. </a:t>
            </a:r>
          </a:p>
          <a:p>
            <a:r>
              <a:rPr lang="en-US" baseline="0" dirty="0" smtClean="0"/>
              <a:t>let me show the demo first. </a:t>
            </a:r>
          </a:p>
          <a:p>
            <a:r>
              <a:rPr lang="en-US" baseline="0" dirty="0" smtClean="0"/>
              <a:t>This is still working progress, but We can see interaction flow.</a:t>
            </a:r>
          </a:p>
          <a:p>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3</a:t>
            </a:fld>
            <a:endParaRPr lang="en-US"/>
          </a:p>
        </p:txBody>
      </p:sp>
    </p:spTree>
    <p:extLst>
      <p:ext uri="{BB962C8B-B14F-4D97-AF65-F5344CB8AC3E}">
        <p14:creationId xmlns:p14="http://schemas.microsoft.com/office/powerpoint/2010/main" val="2319624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contest</a:t>
            </a:r>
            <a:r>
              <a:rPr lang="en-US" baseline="0" dirty="0" smtClean="0"/>
              <a:t> 3. voted a candidate for county commissioner. Attempt to click “EZ Review” </a:t>
            </a:r>
          </a:p>
          <a:p>
            <a:r>
              <a:rPr lang="en-US" dirty="0" smtClean="0"/>
              <a:t>What’s your expectation when you press “EZ Review” button?</a:t>
            </a:r>
          </a:p>
          <a:p>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48</a:t>
            </a:fld>
            <a:endParaRPr lang="en-US"/>
          </a:p>
        </p:txBody>
      </p:sp>
    </p:spTree>
    <p:extLst>
      <p:ext uri="{BB962C8B-B14F-4D97-AF65-F5344CB8AC3E}">
        <p14:creationId xmlns:p14="http://schemas.microsoft.com/office/powerpoint/2010/main" val="316794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49</a:t>
            </a:fld>
            <a:endParaRPr lang="en-US"/>
          </a:p>
        </p:txBody>
      </p:sp>
    </p:spTree>
    <p:extLst>
      <p:ext uri="{BB962C8B-B14F-4D97-AF65-F5344CB8AC3E}">
        <p14:creationId xmlns:p14="http://schemas.microsoft.com/office/powerpoint/2010/main" val="316794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51</a:t>
            </a:fld>
            <a:endParaRPr lang="en-US"/>
          </a:p>
        </p:txBody>
      </p:sp>
    </p:spTree>
    <p:extLst>
      <p:ext uri="{BB962C8B-B14F-4D97-AF65-F5344CB8AC3E}">
        <p14:creationId xmlns:p14="http://schemas.microsoft.com/office/powerpoint/2010/main" val="2408323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Provide choice</a:t>
            </a:r>
            <a:r>
              <a:rPr lang="en-US" b="1" baseline="0" dirty="0" smtClean="0"/>
              <a:t>s in methods of use. </a:t>
            </a:r>
          </a:p>
          <a:p>
            <a:endParaRPr lang="en-US" baseline="0" dirty="0" smtClean="0"/>
          </a:p>
          <a:p>
            <a:r>
              <a:rPr lang="en-US" sz="1200" kern="1200" dirty="0" smtClean="0">
                <a:solidFill>
                  <a:schemeClr val="tx1"/>
                </a:solidFill>
                <a:effectLst/>
                <a:latin typeface="+mn-lt"/>
                <a:ea typeface="+mn-ea"/>
                <a:cs typeface="+mn-cs"/>
              </a:rPr>
              <a:t>multimodal interfaces that combine human natural input modalities such as speech, touch, and gestures (</a:t>
            </a:r>
            <a:r>
              <a:rPr lang="en-US" sz="1200" u="none" strike="noStrike" kern="1200" dirty="0" smtClean="0">
                <a:solidFill>
                  <a:schemeClr val="tx1"/>
                </a:solidFill>
                <a:effectLst/>
                <a:latin typeface="+mn-lt"/>
                <a:ea typeface="+mn-ea"/>
                <a:cs typeface="+mn-cs"/>
                <a:hlinkClick r:id="" action="ppaction://hlinkfile" tooltip="Obrenovic, 2007 #289"/>
              </a:rPr>
              <a:t>Obrenovic et al., 2007</a:t>
            </a:r>
            <a:r>
              <a:rPr lang="en-US" sz="1200" kern="1200" dirty="0" smtClean="0">
                <a:solidFill>
                  <a:schemeClr val="tx1"/>
                </a:solidFill>
                <a:effectLst/>
                <a:latin typeface="+mn-lt"/>
                <a:ea typeface="+mn-ea"/>
                <a:cs typeface="+mn-cs"/>
              </a:rPr>
              <a:t>; </a:t>
            </a:r>
            <a:r>
              <a:rPr lang="en-US" sz="1200" u="none" strike="noStrike" kern="1200" dirty="0" smtClean="0">
                <a:solidFill>
                  <a:schemeClr val="tx1"/>
                </a:solidFill>
                <a:effectLst/>
                <a:latin typeface="+mn-lt"/>
                <a:ea typeface="+mn-ea"/>
                <a:cs typeface="+mn-cs"/>
                <a:hlinkClick r:id="" action="ppaction://hlinkfile" tooltip="Tobias, 2003 #87"/>
              </a:rPr>
              <a:t>Tobias, 2003</a:t>
            </a:r>
            <a:r>
              <a:rPr lang="en-US" sz="1200" kern="1200" dirty="0" smtClean="0">
                <a:solidFill>
                  <a:schemeClr val="tx1"/>
                </a:solidFill>
                <a:effectLst/>
                <a:latin typeface="+mn-lt"/>
                <a:ea typeface="+mn-ea"/>
                <a:cs typeface="+mn-cs"/>
              </a:rPr>
              <a:t>). </a:t>
            </a:r>
            <a:endParaRPr lang="en-US" baseline="0" dirty="0" smtClean="0"/>
          </a:p>
          <a:p>
            <a:endParaRPr lang="en-US" baseline="0" dirty="0" smtClean="0"/>
          </a:p>
          <a:p>
            <a:r>
              <a:rPr lang="en-US" baseline="0" dirty="0" smtClean="0"/>
              <a:t>Touch input is for sighted users. </a:t>
            </a:r>
          </a:p>
          <a:p>
            <a:r>
              <a:rPr lang="en-US" baseline="0" dirty="0" smtClean="0"/>
              <a:t>Tactile button can be useful for visually impaired users </a:t>
            </a:r>
          </a:p>
          <a:p>
            <a:r>
              <a:rPr lang="en-US" baseline="0" dirty="0" smtClean="0"/>
              <a:t>Speech input also can be useful for visually impaired users .. Protect privacy. </a:t>
            </a:r>
          </a:p>
          <a:p>
            <a:r>
              <a:rPr lang="en-US" baseline="0" dirty="0" smtClean="0"/>
              <a:t>We might also include head gesture that can be node (yes) and left and right (no)</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52</a:t>
            </a:fld>
            <a:endParaRPr lang="en-US"/>
          </a:p>
        </p:txBody>
      </p:sp>
    </p:spTree>
    <p:extLst>
      <p:ext uri="{BB962C8B-B14F-4D97-AF65-F5344CB8AC3E}">
        <p14:creationId xmlns:p14="http://schemas.microsoft.com/office/powerpoint/2010/main" val="9161039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Older adults with poor manual dexterity –</a:t>
            </a:r>
            <a:r>
              <a:rPr lang="en-US" sz="1200" kern="1200" baseline="0" dirty="0" smtClean="0">
                <a:solidFill>
                  <a:schemeClr val="tx1"/>
                </a:solidFill>
                <a:effectLst/>
                <a:latin typeface="+mn-lt"/>
                <a:ea typeface="+mn-ea"/>
                <a:cs typeface="+mn-cs"/>
              </a:rPr>
              <a:t> larger button size at least 19.05mm and a larger spacing, 6.35mm to 12.7 mm is required.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buttons are located on the corner or the edge of the screen so that blind or visually-impaired users can easily locate them using audio instruction.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Write-in page has delete and enter</a:t>
            </a:r>
            <a:r>
              <a:rPr lang="en-US" sz="1200" kern="1200" baseline="0" dirty="0" smtClean="0">
                <a:solidFill>
                  <a:schemeClr val="tx1"/>
                </a:solidFill>
                <a:effectLst/>
                <a:latin typeface="+mn-lt"/>
                <a:ea typeface="+mn-ea"/>
                <a:cs typeface="+mn-cs"/>
              </a:rPr>
              <a:t> key are located on the bottom of the screen.  </a:t>
            </a:r>
            <a:endParaRPr lang="en-US" sz="1200" kern="1200" dirty="0" smtClean="0">
              <a:solidFill>
                <a:schemeClr val="tx1"/>
              </a:solidFill>
              <a:effectLst/>
              <a:latin typeface="+mn-lt"/>
              <a:ea typeface="+mn-ea"/>
              <a:cs typeface="+mn-cs"/>
            </a:endParaRP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54</a:t>
            </a:fld>
            <a:endParaRPr lang="en-US"/>
          </a:p>
        </p:txBody>
      </p:sp>
    </p:spTree>
    <p:extLst>
      <p:ext uri="{BB962C8B-B14F-4D97-AF65-F5344CB8AC3E}">
        <p14:creationId xmlns:p14="http://schemas.microsoft.com/office/powerpoint/2010/main" val="1787457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observers will take notes the following: </a:t>
            </a:r>
          </a:p>
          <a:p>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Do participants hold the tablet or put it on the table while performing tasks?</a:t>
            </a:r>
          </a:p>
          <a:p>
            <a:pPr lvl="0"/>
            <a:r>
              <a:rPr lang="en-US" sz="1200" kern="1200" dirty="0" smtClean="0">
                <a:solidFill>
                  <a:schemeClr val="tx1"/>
                </a:solidFill>
                <a:effectLst/>
                <a:latin typeface="+mn-lt"/>
                <a:ea typeface="+mn-ea"/>
                <a:cs typeface="+mn-cs"/>
              </a:rPr>
              <a:t>How do participants’ posture change during tasks?  </a:t>
            </a:r>
          </a:p>
          <a:p>
            <a:pPr lvl="0"/>
            <a:r>
              <a:rPr lang="en-US" sz="1200" kern="1200" dirty="0" smtClean="0">
                <a:solidFill>
                  <a:schemeClr val="tx1"/>
                </a:solidFill>
                <a:effectLst/>
                <a:latin typeface="+mn-lt"/>
                <a:ea typeface="+mn-ea"/>
                <a:cs typeface="+mn-cs"/>
              </a:rPr>
              <a:t>What types of errors occur during the tasks?</a:t>
            </a:r>
          </a:p>
          <a:p>
            <a:pPr lvl="0"/>
            <a:r>
              <a:rPr lang="en-US" sz="1200" kern="1200" dirty="0" smtClean="0">
                <a:solidFill>
                  <a:schemeClr val="tx1"/>
                </a:solidFill>
                <a:effectLst/>
                <a:latin typeface="+mn-lt"/>
                <a:ea typeface="+mn-ea"/>
                <a:cs typeface="+mn-cs"/>
              </a:rPr>
              <a:t>What inputs do participants use often? Do they change the use of inputs during tasks?</a:t>
            </a:r>
          </a:p>
          <a:p>
            <a:pPr lvl="0"/>
            <a:r>
              <a:rPr lang="en-US" sz="1200" kern="1200" dirty="0" smtClean="0">
                <a:solidFill>
                  <a:schemeClr val="tx1"/>
                </a:solidFill>
                <a:effectLst/>
                <a:latin typeface="+mn-lt"/>
                <a:ea typeface="+mn-ea"/>
                <a:cs typeface="+mn-cs"/>
              </a:rPr>
              <a:t>How often do participants use gesture input (swiping gesture)? How well do they use gesture inputs? </a:t>
            </a:r>
          </a:p>
          <a:p>
            <a:pPr lvl="0"/>
            <a:r>
              <a:rPr lang="en-US" sz="1200" kern="1200" dirty="0" smtClean="0">
                <a:solidFill>
                  <a:schemeClr val="tx1"/>
                </a:solidFill>
                <a:effectLst/>
                <a:latin typeface="+mn-lt"/>
                <a:ea typeface="+mn-ea"/>
                <a:cs typeface="+mn-cs"/>
              </a:rPr>
              <a:t>Are participants frustrated or confused by any interaction?</a:t>
            </a:r>
          </a:p>
          <a:p>
            <a:pPr lvl="0"/>
            <a:r>
              <a:rPr lang="en-US" sz="1200" kern="1200" dirty="0" smtClean="0">
                <a:solidFill>
                  <a:schemeClr val="tx1"/>
                </a:solidFill>
                <a:effectLst/>
                <a:latin typeface="+mn-lt"/>
                <a:ea typeface="+mn-ea"/>
                <a:cs typeface="+mn-cs"/>
              </a:rPr>
              <a:t>How many times do participants need assistance?</a:t>
            </a:r>
          </a:p>
          <a:p>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55</a:t>
            </a:fld>
            <a:endParaRPr lang="en-US"/>
          </a:p>
        </p:txBody>
      </p:sp>
    </p:spTree>
    <p:extLst>
      <p:ext uri="{BB962C8B-B14F-4D97-AF65-F5344CB8AC3E}">
        <p14:creationId xmlns:p14="http://schemas.microsoft.com/office/powerpoint/2010/main" val="2449531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Prompt: Are you sure you want to vote for…? Yes</a:t>
            </a:r>
            <a:r>
              <a:rPr lang="en-US" baseline="0" dirty="0" smtClean="0"/>
              <a:t> -&gt; go to sub-review page No -&gt; go back to current page</a:t>
            </a:r>
          </a:p>
          <a:p>
            <a:r>
              <a:rPr lang="en-US" baseline="0" dirty="0" smtClean="0"/>
              <a:t>Sub-review: You have voted “……” Is this correct? Yes -&gt; go to next contest No &gt; </a:t>
            </a:r>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65</a:t>
            </a:fld>
            <a:endParaRPr lang="en-US"/>
          </a:p>
        </p:txBody>
      </p:sp>
    </p:spTree>
    <p:extLst>
      <p:ext uri="{BB962C8B-B14F-4D97-AF65-F5344CB8AC3E}">
        <p14:creationId xmlns:p14="http://schemas.microsoft.com/office/powerpoint/2010/main" val="7222529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to edit this page!! </a:t>
            </a:r>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66</a:t>
            </a:fld>
            <a:endParaRPr lang="en-US"/>
          </a:p>
        </p:txBody>
      </p:sp>
    </p:spTree>
    <p:extLst>
      <p:ext uri="{BB962C8B-B14F-4D97-AF65-F5344CB8AC3E}">
        <p14:creationId xmlns:p14="http://schemas.microsoft.com/office/powerpoint/2010/main" val="38239032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ability to make an error is therefore significantly reduced.  </a:t>
            </a:r>
          </a:p>
          <a:p>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67</a:t>
            </a:fld>
            <a:endParaRPr lang="en-US"/>
          </a:p>
        </p:txBody>
      </p:sp>
    </p:spTree>
    <p:extLst>
      <p:ext uri="{BB962C8B-B14F-4D97-AF65-F5344CB8AC3E}">
        <p14:creationId xmlns:p14="http://schemas.microsoft.com/office/powerpoint/2010/main" val="1156810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Working progress</a:t>
            </a:r>
          </a:p>
          <a:p>
            <a:endParaRPr lang="en-US" dirty="0" smtClean="0"/>
          </a:p>
          <a:p>
            <a:r>
              <a:rPr lang="en-US" dirty="0" smtClean="0"/>
              <a:t>Look and feel</a:t>
            </a:r>
          </a:p>
          <a:p>
            <a:r>
              <a:rPr lang="en-US" dirty="0" smtClean="0"/>
              <a:t>Interaction</a:t>
            </a:r>
            <a:r>
              <a:rPr lang="en-US" baseline="0" dirty="0" smtClean="0"/>
              <a:t> flow</a:t>
            </a:r>
          </a:p>
          <a:p>
            <a:endParaRPr lang="en-US" dirty="0" smtClean="0"/>
          </a:p>
          <a:p>
            <a:r>
              <a:rPr lang="en-US" dirty="0" smtClean="0"/>
              <a:t>Not</a:t>
            </a:r>
            <a:r>
              <a:rPr lang="en-US" baseline="0" dirty="0" smtClean="0"/>
              <a:t> all the pages are linked. </a:t>
            </a:r>
            <a:endParaRPr lang="en-US" dirty="0" smtClean="0"/>
          </a:p>
          <a:p>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4</a:t>
            </a:fld>
            <a:endParaRPr lang="en-US"/>
          </a:p>
        </p:txBody>
      </p:sp>
    </p:spTree>
    <p:extLst>
      <p:ext uri="{BB962C8B-B14F-4D97-AF65-F5344CB8AC3E}">
        <p14:creationId xmlns:p14="http://schemas.microsoft.com/office/powerpoint/2010/main" val="946437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features of EZ Ballot have the UD principles as the underlying rationale for the design decision. </a:t>
            </a:r>
          </a:p>
          <a:p>
            <a:endParaRPr lang="en-US" dirty="0" smtClean="0"/>
          </a:p>
          <a:p>
            <a:r>
              <a:rPr lang="en-US" dirty="0" smtClean="0"/>
              <a:t>Universal Design</a:t>
            </a:r>
          </a:p>
          <a:p>
            <a:r>
              <a:rPr lang="en-US" dirty="0" smtClean="0"/>
              <a:t>The design of products and environments </a:t>
            </a:r>
            <a:r>
              <a:rPr lang="en-US" b="1" dirty="0" smtClean="0"/>
              <a:t>to be usable by all people</a:t>
            </a:r>
            <a:r>
              <a:rPr lang="en-US" dirty="0" smtClean="0"/>
              <a:t>, to the greatest extent possible, </a:t>
            </a:r>
            <a:r>
              <a:rPr lang="en-US" b="1" dirty="0" smtClean="0"/>
              <a:t>without the need for adaptation or specialized design </a:t>
            </a:r>
          </a:p>
          <a:p>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5</a:t>
            </a:fld>
            <a:endParaRPr lang="en-US"/>
          </a:p>
        </p:txBody>
      </p:sp>
    </p:spTree>
    <p:extLst>
      <p:ext uri="{BB962C8B-B14F-4D97-AF65-F5344CB8AC3E}">
        <p14:creationId xmlns:p14="http://schemas.microsoft.com/office/powerpoint/2010/main" val="661730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Provide same means of use for all users. </a:t>
            </a:r>
          </a:p>
          <a:p>
            <a:endParaRPr lang="en-US" baseline="0" dirty="0" smtClean="0"/>
          </a:p>
          <a:p>
            <a:r>
              <a:rPr lang="en-US" baseline="0" dirty="0" smtClean="0"/>
              <a:t>Automatic door is a great example of UD as providing all same equal access for everyone.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Current DRE machines yet segregating the users by providing special machine for certain users. </a:t>
            </a:r>
          </a:p>
          <a:p>
            <a:endParaRPr lang="en-US" baseline="0" dirty="0" smtClean="0"/>
          </a:p>
          <a:p>
            <a:r>
              <a:rPr lang="en-US" baseline="0" dirty="0" smtClean="0"/>
              <a:t>This is our goal of developing the EZ ballot to be usable by any users. </a:t>
            </a:r>
          </a:p>
          <a:p>
            <a:endParaRPr lang="en-US" baseline="0" dirty="0" smtClean="0"/>
          </a:p>
          <a:p>
            <a:r>
              <a:rPr lang="en-US" baseline="0" dirty="0" smtClean="0"/>
              <a:t>The EZ Ballot provides same means of use for sighted and non-sighted users. </a:t>
            </a:r>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6</a:t>
            </a:fld>
            <a:endParaRPr lang="en-US"/>
          </a:p>
        </p:txBody>
      </p:sp>
    </p:spTree>
    <p:extLst>
      <p:ext uri="{BB962C8B-B14F-4D97-AF65-F5344CB8AC3E}">
        <p14:creationId xmlns:p14="http://schemas.microsoft.com/office/powerpoint/2010/main" val="3212267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7</a:t>
            </a:fld>
            <a:endParaRPr lang="en-US"/>
          </a:p>
        </p:txBody>
      </p:sp>
    </p:spTree>
    <p:extLst>
      <p:ext uri="{BB962C8B-B14F-4D97-AF65-F5344CB8AC3E}">
        <p14:creationId xmlns:p14="http://schemas.microsoft.com/office/powerpoint/2010/main" val="2856312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Provide choice</a:t>
            </a:r>
            <a:r>
              <a:rPr lang="en-US" b="1" baseline="0" dirty="0" smtClean="0"/>
              <a:t>s in methods of use. </a:t>
            </a:r>
          </a:p>
          <a:p>
            <a:endParaRPr lang="en-US" baseline="0" dirty="0" smtClean="0"/>
          </a:p>
          <a:p>
            <a:r>
              <a:rPr lang="en-US" sz="1200" kern="1200" dirty="0" smtClean="0">
                <a:solidFill>
                  <a:schemeClr val="tx1"/>
                </a:solidFill>
                <a:effectLst/>
                <a:latin typeface="+mn-lt"/>
                <a:ea typeface="+mn-ea"/>
                <a:cs typeface="+mn-cs"/>
              </a:rPr>
              <a:t>multimodal interfaces that combine human natural input modalities such as speech, touch, and gestures (</a:t>
            </a:r>
            <a:r>
              <a:rPr lang="en-US" sz="1200" u="none" strike="noStrike" kern="1200" dirty="0" smtClean="0">
                <a:solidFill>
                  <a:schemeClr val="tx1"/>
                </a:solidFill>
                <a:effectLst/>
                <a:latin typeface="+mn-lt"/>
                <a:ea typeface="+mn-ea"/>
                <a:cs typeface="+mn-cs"/>
                <a:hlinkClick r:id="" action="ppaction://hlinkfile" tooltip="Obrenovic, 2007 #289"/>
              </a:rPr>
              <a:t>Obrenovic et al., 2007</a:t>
            </a:r>
            <a:r>
              <a:rPr lang="en-US" sz="1200" kern="1200" dirty="0" smtClean="0">
                <a:solidFill>
                  <a:schemeClr val="tx1"/>
                </a:solidFill>
                <a:effectLst/>
                <a:latin typeface="+mn-lt"/>
                <a:ea typeface="+mn-ea"/>
                <a:cs typeface="+mn-cs"/>
              </a:rPr>
              <a:t>; </a:t>
            </a:r>
            <a:r>
              <a:rPr lang="en-US" sz="1200" u="none" strike="noStrike" kern="1200" dirty="0" smtClean="0">
                <a:solidFill>
                  <a:schemeClr val="tx1"/>
                </a:solidFill>
                <a:effectLst/>
                <a:latin typeface="+mn-lt"/>
                <a:ea typeface="+mn-ea"/>
                <a:cs typeface="+mn-cs"/>
                <a:hlinkClick r:id="" action="ppaction://hlinkfile" tooltip="Tobias, 2003 #87"/>
              </a:rPr>
              <a:t>Tobias, 2003</a:t>
            </a:r>
            <a:r>
              <a:rPr lang="en-US" sz="1200" kern="1200" dirty="0" smtClean="0">
                <a:solidFill>
                  <a:schemeClr val="tx1"/>
                </a:solidFill>
                <a:effectLst/>
                <a:latin typeface="+mn-lt"/>
                <a:ea typeface="+mn-ea"/>
                <a:cs typeface="+mn-cs"/>
              </a:rPr>
              <a:t>). </a:t>
            </a:r>
            <a:endParaRPr lang="en-US" baseline="0" dirty="0" smtClean="0"/>
          </a:p>
          <a:p>
            <a:endParaRPr lang="en-US" baseline="0" dirty="0" smtClean="0"/>
          </a:p>
          <a:p>
            <a:r>
              <a:rPr lang="en-US" baseline="0" dirty="0" smtClean="0"/>
              <a:t>Touch input is for sighted users. </a:t>
            </a:r>
          </a:p>
          <a:p>
            <a:r>
              <a:rPr lang="en-US" baseline="0" dirty="0" smtClean="0"/>
              <a:t>Tactile button can be useful for visually impaired users </a:t>
            </a:r>
          </a:p>
          <a:p>
            <a:r>
              <a:rPr lang="en-US" baseline="0" dirty="0" smtClean="0"/>
              <a:t>Speech input also can be useful for visually impaired users .. Protect privacy. </a:t>
            </a:r>
          </a:p>
          <a:p>
            <a:r>
              <a:rPr lang="en-US" baseline="0" dirty="0" smtClean="0"/>
              <a:t>We might also include head gesture that can be node (yes) and left and right (no)</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8</a:t>
            </a:fld>
            <a:endParaRPr lang="en-US"/>
          </a:p>
        </p:txBody>
      </p:sp>
    </p:spTree>
    <p:extLst>
      <p:ext uri="{BB962C8B-B14F-4D97-AF65-F5344CB8AC3E}">
        <p14:creationId xmlns:p14="http://schemas.microsoft.com/office/powerpoint/2010/main" val="91610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Provide choice in methods of use.</a:t>
            </a:r>
          </a:p>
          <a:p>
            <a:r>
              <a:rPr lang="en-US" dirty="0" smtClean="0"/>
              <a:t>Visual</a:t>
            </a:r>
            <a:r>
              <a:rPr lang="en-US" baseline="0" dirty="0" smtClean="0"/>
              <a:t> and audio custom settings are very important feature for visually-impaired users and also older adults. </a:t>
            </a:r>
          </a:p>
          <a:p>
            <a:endParaRPr lang="en-US" baseline="0" dirty="0" smtClean="0"/>
          </a:p>
          <a:p>
            <a:r>
              <a:rPr lang="en-US" sz="1200" kern="1200" dirty="0" smtClean="0">
                <a:solidFill>
                  <a:schemeClr val="tx1"/>
                </a:solidFill>
                <a:effectLst/>
                <a:latin typeface="+mn-lt"/>
                <a:ea typeface="+mn-ea"/>
                <a:cs typeface="+mn-cs"/>
              </a:rPr>
              <a:t>Several </a:t>
            </a:r>
            <a:r>
              <a:rPr lang="en-US" sz="1200" kern="1200" baseline="0" dirty="0" smtClean="0">
                <a:solidFill>
                  <a:schemeClr val="tx1"/>
                </a:solidFill>
                <a:effectLst/>
                <a:latin typeface="+mn-lt"/>
                <a:ea typeface="+mn-ea"/>
                <a:cs typeface="+mn-cs"/>
              </a:rPr>
              <a:t>current DREs </a:t>
            </a:r>
            <a:r>
              <a:rPr lang="en-US" sz="1200" kern="1200" dirty="0" smtClean="0">
                <a:solidFill>
                  <a:schemeClr val="tx1"/>
                </a:solidFill>
                <a:effectLst/>
                <a:latin typeface="+mn-lt"/>
                <a:ea typeface="+mn-ea"/>
                <a:cs typeface="+mn-cs"/>
              </a:rPr>
              <a:t>offer a visual interface with magnification options, but they are very limited. </a:t>
            </a:r>
          </a:p>
          <a:p>
            <a:r>
              <a:rPr lang="en-US" sz="1200" kern="1200" dirty="0" err="1" smtClean="0">
                <a:solidFill>
                  <a:schemeClr val="tx1"/>
                </a:solidFill>
                <a:effectLst/>
                <a:latin typeface="+mn-lt"/>
                <a:ea typeface="+mn-ea"/>
                <a:cs typeface="+mn-cs"/>
              </a:rPr>
              <a:t>AutoMARK</a:t>
            </a:r>
            <a:r>
              <a:rPr lang="en-US" sz="1200" kern="1200" dirty="0" smtClean="0">
                <a:solidFill>
                  <a:schemeClr val="tx1"/>
                </a:solidFill>
                <a:effectLst/>
                <a:latin typeface="+mn-lt"/>
                <a:ea typeface="+mn-ea"/>
                <a:cs typeface="+mn-cs"/>
              </a:rPr>
              <a:t> provides only two magnification levels of 8.5- and 17-point font size, normal and twice the normal size.</a:t>
            </a:r>
          </a:p>
          <a:p>
            <a:r>
              <a:rPr lang="en-US" sz="1200" kern="1200" dirty="0" smtClean="0">
                <a:solidFill>
                  <a:schemeClr val="tx1"/>
                </a:solidFill>
                <a:effectLst/>
                <a:latin typeface="+mn-lt"/>
                <a:ea typeface="+mn-ea"/>
                <a:cs typeface="+mn-cs"/>
              </a:rPr>
              <a:t>However, some low-vision voters needed magnification to 24 points or even 34 points (four times the normal) (</a:t>
            </a:r>
            <a:r>
              <a:rPr lang="en-US" sz="1200" u="none" strike="noStrike" kern="1200" dirty="0" smtClean="0">
                <a:solidFill>
                  <a:schemeClr val="tx1"/>
                </a:solidFill>
                <a:effectLst/>
                <a:latin typeface="+mn-lt"/>
                <a:ea typeface="+mn-ea"/>
                <a:cs typeface="+mn-cs"/>
                <a:hlinkClick r:id="" action="ppaction://hlinkfile" tooltip="Runyan, 2007 #166"/>
              </a:rPr>
              <a:t>Runyan, 2007</a:t>
            </a:r>
            <a:r>
              <a:rPr lang="en-US" sz="1200" kern="1200" dirty="0" smtClean="0">
                <a:solidFill>
                  <a:schemeClr val="tx1"/>
                </a:solidFill>
                <a:effectLst/>
                <a:latin typeface="+mn-lt"/>
                <a:ea typeface="+mn-ea"/>
                <a:cs typeface="+mn-cs"/>
              </a:rPr>
              <a:t>). </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1B4595F-52D8-4673-B6D5-33D8D5EEA0E0}" type="slidenum">
              <a:rPr lang="en-US" smtClean="0"/>
              <a:pPr/>
              <a:t>9</a:t>
            </a:fld>
            <a:endParaRPr lang="en-US"/>
          </a:p>
        </p:txBody>
      </p:sp>
    </p:spTree>
    <p:extLst>
      <p:ext uri="{BB962C8B-B14F-4D97-AF65-F5344CB8AC3E}">
        <p14:creationId xmlns:p14="http://schemas.microsoft.com/office/powerpoint/2010/main" val="2405122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B85548-BCDB-4A33-ACA3-91E512EC7F82}" type="datetimeFigureOut">
              <a:rPr lang="en-US" smtClean="0"/>
              <a:pPr/>
              <a:t>2/13/13</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2D57B0AA-AC8E-4463-ADAC-E87D09B82E4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B85548-BCDB-4A33-ACA3-91E512EC7F82}" type="datetimeFigureOut">
              <a:rPr lang="en-US" smtClean="0"/>
              <a:pPr/>
              <a:t>2/13/13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546BA8-09D1-47E1-AAC4-94D29DDFADF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B85548-BCDB-4A33-ACA3-91E512EC7F82}" type="datetimeFigureOut">
              <a:rPr lang="en-US" smtClean="0"/>
              <a:pPr/>
              <a:t>2/13/13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546BA8-09D1-47E1-AAC4-94D29DDFADF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FB85548-BCDB-4A33-ACA3-91E512EC7F82}" type="datetimeFigureOut">
              <a:rPr lang="en-US" smtClean="0"/>
              <a:pPr/>
              <a:t>2/13/13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546BA8-09D1-47E1-AAC4-94D29DDFADF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3FB85548-BCDB-4A33-ACA3-91E512EC7F82}" type="datetimeFigureOut">
              <a:rPr lang="en-US" smtClean="0"/>
              <a:pPr/>
              <a:t>2/13/13</a:t>
            </a:fld>
            <a:endParaRPr lang="en-US"/>
          </a:p>
        </p:txBody>
      </p:sp>
      <p:sp>
        <p:nvSpPr>
          <p:cNvPr id="8" name="Slide Number Placeholder 7"/>
          <p:cNvSpPr>
            <a:spLocks noGrp="1"/>
          </p:cNvSpPr>
          <p:nvPr>
            <p:ph type="sldNum" sz="quarter" idx="11"/>
          </p:nvPr>
        </p:nvSpPr>
        <p:spPr/>
        <p:txBody>
          <a:bodyPr/>
          <a:lstStyle/>
          <a:p>
            <a:fld id="{E0546BA8-09D1-47E1-AAC4-94D29DDFADF3}"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FB85548-BCDB-4A33-ACA3-91E512EC7F82}" type="datetimeFigureOut">
              <a:rPr lang="en-US" smtClean="0"/>
              <a:pPr/>
              <a:t>2/13/13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546BA8-09D1-47E1-AAC4-94D29DDFADF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FB85548-BCDB-4A33-ACA3-91E512EC7F82}" type="datetimeFigureOut">
              <a:rPr lang="en-US" smtClean="0"/>
              <a:pPr/>
              <a:t>2/13/13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546BA8-09D1-47E1-AAC4-94D29DDFADF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B85548-BCDB-4A33-ACA3-91E512EC7F82}" type="datetimeFigureOut">
              <a:rPr lang="en-US" smtClean="0"/>
              <a:pPr/>
              <a:t>2/13/13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546BA8-09D1-47E1-AAC4-94D29DDFADF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B85548-BCDB-4A33-ACA3-91E512EC7F82}" type="datetimeFigureOut">
              <a:rPr lang="en-US" smtClean="0"/>
              <a:pPr/>
              <a:t>2/13/13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546BA8-09D1-47E1-AAC4-94D29DDFADF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B85548-BCDB-4A33-ACA3-91E512EC7F82}" type="datetimeFigureOut">
              <a:rPr lang="en-US" smtClean="0"/>
              <a:pPr/>
              <a:t>2/13/13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546BA8-09D1-47E1-AAC4-94D29DDFADF3}"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B85548-BCDB-4A33-ACA3-91E512EC7F82}" type="datetimeFigureOut">
              <a:rPr lang="en-US" smtClean="0"/>
              <a:pPr/>
              <a:t>2/13/13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E0546BA8-09D1-47E1-AAC4-94D29DDFADF3}" type="slidenum">
              <a:rPr lang="en-US" smtClean="0"/>
              <a:pPr/>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3FB85548-BCDB-4A33-ACA3-91E512EC7F82}" type="datetimeFigureOut">
              <a:rPr lang="en-US" smtClean="0"/>
              <a:pPr/>
              <a:t>2/13/13</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E0546BA8-09D1-47E1-AAC4-94D29DDFADF3}" type="slidenum">
              <a:rPr lang="en-US" smtClean="0"/>
              <a:pPr/>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4447" r:id="rId1"/>
    <p:sldLayoutId id="2147484448" r:id="rId2"/>
    <p:sldLayoutId id="2147484449" r:id="rId3"/>
    <p:sldLayoutId id="2147484450" r:id="rId4"/>
    <p:sldLayoutId id="2147484451" r:id="rId5"/>
    <p:sldLayoutId id="2147484452" r:id="rId6"/>
    <p:sldLayoutId id="2147484453" r:id="rId7"/>
    <p:sldLayoutId id="2147484454" r:id="rId8"/>
    <p:sldLayoutId id="2147484455" r:id="rId9"/>
    <p:sldLayoutId id="2147484456" r:id="rId10"/>
    <p:sldLayoutId id="2147484457"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hyperlink" Target="http://www.youtube.com/watch?v=IZOZOFSnrtI&amp;list=UUVZAumdvF9tWCfBxyWEtmFA&amp;index=4" TargetMode="External"/><Relationship Id="rId5"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jpe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51.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jpeg"/><Relationship Id="rId5" Type="http://schemas.openxmlformats.org/officeDocument/2006/relationships/image" Target="../media/image47.jpe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5" Type="http://schemas.openxmlformats.org/officeDocument/2006/relationships/image" Target="../media/image11.jpeg"/><Relationship Id="rId6"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eg"/><Relationship Id="rId3" Type="http://schemas.openxmlformats.org/officeDocument/2006/relationships/image" Target="../media/image51.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5" Type="http://schemas.openxmlformats.org/officeDocument/2006/relationships/image" Target="../media/image11.jpeg"/><Relationship Id="rId6"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EZ Ballot </a:t>
            </a:r>
            <a:endParaRPr lang="en-US" dirty="0"/>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4843272"/>
            <a:ext cx="7065264" cy="871728"/>
          </a:xfrm>
          <a:prstGeom prst="rect">
            <a:avLst/>
          </a:prstGeom>
        </p:spPr>
      </p:pic>
    </p:spTree>
    <p:extLst>
      <p:ext uri="{BB962C8B-B14F-4D97-AF65-F5344CB8AC3E}">
        <p14:creationId xmlns:p14="http://schemas.microsoft.com/office/powerpoint/2010/main" val="221615873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Discussion 1.</a:t>
            </a:r>
            <a:br>
              <a:rPr lang="en-US" dirty="0">
                <a:solidFill>
                  <a:schemeClr val="tx1"/>
                </a:solidFill>
              </a:rPr>
            </a:br>
            <a:r>
              <a:rPr lang="en-US" sz="2400" dirty="0">
                <a:solidFill>
                  <a:schemeClr val="tx1"/>
                </a:solidFill>
              </a:rPr>
              <a:t>Navigation </a:t>
            </a:r>
            <a:r>
              <a:rPr lang="en-US" sz="2400" dirty="0" smtClean="0">
                <a:solidFill>
                  <a:schemeClr val="tx1"/>
                </a:solidFill>
              </a:rPr>
              <a:t>alternatives</a:t>
            </a:r>
            <a:endParaRPr lang="en-US" sz="2400" dirty="0"/>
          </a:p>
        </p:txBody>
      </p:sp>
      <p:sp>
        <p:nvSpPr>
          <p:cNvPr id="3" name="Content Placeholder 2"/>
          <p:cNvSpPr>
            <a:spLocks noGrp="1"/>
          </p:cNvSpPr>
          <p:nvPr>
            <p:ph idx="1"/>
          </p:nvPr>
        </p:nvSpPr>
        <p:spPr/>
        <p:txBody>
          <a:bodyPr/>
          <a:lstStyle/>
          <a:p>
            <a:endParaRPr lang="en-US" dirty="0"/>
          </a:p>
        </p:txBody>
      </p:sp>
      <p:sp>
        <p:nvSpPr>
          <p:cNvPr id="4" name="Left-Right Arrow 3"/>
          <p:cNvSpPr/>
          <p:nvPr/>
        </p:nvSpPr>
        <p:spPr>
          <a:xfrm>
            <a:off x="228600" y="2084868"/>
            <a:ext cx="8686800" cy="609600"/>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Right Arrow 6"/>
          <p:cNvSpPr/>
          <p:nvPr/>
        </p:nvSpPr>
        <p:spPr>
          <a:xfrm rot="16200000">
            <a:off x="-924147" y="3792059"/>
            <a:ext cx="5029202" cy="64548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42754" y="2057401"/>
            <a:ext cx="1295400" cy="6858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tx1"/>
                </a:solidFill>
              </a:rPr>
              <a:t>Contest 1</a:t>
            </a:r>
            <a:endParaRPr lang="en-US" sz="1600" dirty="0">
              <a:solidFill>
                <a:schemeClr val="tx1"/>
              </a:solidFill>
            </a:endParaRPr>
          </a:p>
        </p:txBody>
      </p:sp>
      <p:sp>
        <p:nvSpPr>
          <p:cNvPr id="9" name="Rectangle 8"/>
          <p:cNvSpPr/>
          <p:nvPr/>
        </p:nvSpPr>
        <p:spPr>
          <a:xfrm>
            <a:off x="2418021" y="2057401"/>
            <a:ext cx="1295400" cy="6858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tx1"/>
                </a:solidFill>
              </a:rPr>
              <a:t>Contest 2</a:t>
            </a:r>
            <a:endParaRPr lang="en-US" sz="1600" dirty="0">
              <a:solidFill>
                <a:schemeClr val="tx1"/>
              </a:solidFill>
            </a:endParaRPr>
          </a:p>
        </p:txBody>
      </p:sp>
      <p:sp>
        <p:nvSpPr>
          <p:cNvPr id="10" name="Rectangle 9"/>
          <p:cNvSpPr/>
          <p:nvPr/>
        </p:nvSpPr>
        <p:spPr>
          <a:xfrm>
            <a:off x="3886200" y="2057401"/>
            <a:ext cx="1295400" cy="6858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tx1"/>
                </a:solidFill>
              </a:rPr>
              <a:t>Contest 3</a:t>
            </a:r>
            <a:endParaRPr lang="en-US" sz="1600" dirty="0">
              <a:solidFill>
                <a:schemeClr val="tx1"/>
              </a:solidFill>
            </a:endParaRPr>
          </a:p>
        </p:txBody>
      </p:sp>
      <p:sp>
        <p:nvSpPr>
          <p:cNvPr id="11" name="Rectangle 10"/>
          <p:cNvSpPr/>
          <p:nvPr/>
        </p:nvSpPr>
        <p:spPr>
          <a:xfrm>
            <a:off x="5372100" y="2057401"/>
            <a:ext cx="1295400" cy="6858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tx1"/>
                </a:solidFill>
              </a:rPr>
              <a:t>Ref. 1</a:t>
            </a:r>
            <a:endParaRPr lang="en-US" sz="1600" dirty="0">
              <a:solidFill>
                <a:schemeClr val="tx1"/>
              </a:solidFill>
            </a:endParaRPr>
          </a:p>
        </p:txBody>
      </p:sp>
      <p:sp>
        <p:nvSpPr>
          <p:cNvPr id="12" name="Rectangle 11"/>
          <p:cNvSpPr/>
          <p:nvPr/>
        </p:nvSpPr>
        <p:spPr>
          <a:xfrm>
            <a:off x="6858000" y="2057401"/>
            <a:ext cx="1295400" cy="6858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tx1"/>
                </a:solidFill>
              </a:rPr>
              <a:t>Ref. 2</a:t>
            </a:r>
            <a:endParaRPr lang="en-US" sz="1600" dirty="0">
              <a:solidFill>
                <a:schemeClr val="tx1"/>
              </a:solidFill>
            </a:endParaRPr>
          </a:p>
        </p:txBody>
      </p:sp>
      <p:sp>
        <p:nvSpPr>
          <p:cNvPr id="13" name="Rectangle 12"/>
          <p:cNvSpPr/>
          <p:nvPr/>
        </p:nvSpPr>
        <p:spPr>
          <a:xfrm>
            <a:off x="942754" y="2895601"/>
            <a:ext cx="1295400" cy="6858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1"/>
                </a:solidFill>
              </a:rPr>
              <a:t>Candidate 1</a:t>
            </a:r>
            <a:endParaRPr lang="en-US" sz="1400" dirty="0">
              <a:solidFill>
                <a:schemeClr val="tx1"/>
              </a:solidFill>
            </a:endParaRPr>
          </a:p>
        </p:txBody>
      </p:sp>
      <p:sp>
        <p:nvSpPr>
          <p:cNvPr id="14" name="Rectangle 13"/>
          <p:cNvSpPr/>
          <p:nvPr/>
        </p:nvSpPr>
        <p:spPr>
          <a:xfrm>
            <a:off x="942754" y="3756838"/>
            <a:ext cx="1295400" cy="6858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1"/>
                </a:solidFill>
              </a:rPr>
              <a:t>Candidate 2</a:t>
            </a:r>
            <a:endParaRPr lang="en-US" sz="1400" dirty="0">
              <a:solidFill>
                <a:schemeClr val="tx1"/>
              </a:solidFill>
            </a:endParaRPr>
          </a:p>
        </p:txBody>
      </p:sp>
      <p:sp>
        <p:nvSpPr>
          <p:cNvPr id="15" name="Rectangle 14"/>
          <p:cNvSpPr/>
          <p:nvPr/>
        </p:nvSpPr>
        <p:spPr>
          <a:xfrm>
            <a:off x="942754" y="4595038"/>
            <a:ext cx="1295400" cy="6858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1"/>
                </a:solidFill>
              </a:rPr>
              <a:t>Candidate 3</a:t>
            </a:r>
            <a:endParaRPr lang="en-US" sz="1400" dirty="0">
              <a:solidFill>
                <a:schemeClr val="tx1"/>
              </a:solidFill>
            </a:endParaRPr>
          </a:p>
        </p:txBody>
      </p:sp>
      <p:sp>
        <p:nvSpPr>
          <p:cNvPr id="16" name="Rectangle 15"/>
          <p:cNvSpPr/>
          <p:nvPr/>
        </p:nvSpPr>
        <p:spPr>
          <a:xfrm>
            <a:off x="942754" y="5424378"/>
            <a:ext cx="1295400" cy="6858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1"/>
                </a:solidFill>
              </a:rPr>
              <a:t>Candidate 4</a:t>
            </a:r>
            <a:endParaRPr lang="en-US" sz="1400" dirty="0">
              <a:solidFill>
                <a:schemeClr val="tx1"/>
              </a:solidFill>
            </a:endParaRPr>
          </a:p>
        </p:txBody>
      </p:sp>
    </p:spTree>
    <p:extLst>
      <p:ext uri="{BB962C8B-B14F-4D97-AF65-F5344CB8AC3E}">
        <p14:creationId xmlns:p14="http://schemas.microsoft.com/office/powerpoint/2010/main" val="12817726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Discussion 1.</a:t>
            </a:r>
            <a:br>
              <a:rPr lang="en-US" dirty="0" smtClean="0">
                <a:solidFill>
                  <a:schemeClr val="tx1"/>
                </a:solidFill>
              </a:rPr>
            </a:br>
            <a:r>
              <a:rPr lang="en-US" sz="2400" dirty="0" smtClean="0">
                <a:solidFill>
                  <a:schemeClr val="tx1"/>
                </a:solidFill>
              </a:rPr>
              <a:t>Navigation alternative A</a:t>
            </a:r>
            <a:endParaRPr lang="en-US" sz="1800" dirty="0">
              <a:solidFill>
                <a:schemeClr val="tx1"/>
              </a:solidFill>
            </a:endParaRP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4140" y="2819400"/>
            <a:ext cx="1490861" cy="838200"/>
          </a:xfrm>
          <a:ln>
            <a:solidFill>
              <a:schemeClr val="bg1">
                <a:lumMod val="50000"/>
              </a:schemeClr>
            </a:solidFill>
          </a:ln>
        </p:spPr>
      </p:pic>
      <p:sp>
        <p:nvSpPr>
          <p:cNvPr id="5" name="Rectangle 4"/>
          <p:cNvSpPr/>
          <p:nvPr/>
        </p:nvSpPr>
        <p:spPr>
          <a:xfrm>
            <a:off x="419100" y="1790298"/>
            <a:ext cx="1295400" cy="6858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tx1"/>
                </a:solidFill>
              </a:rPr>
              <a:t>Contest 1</a:t>
            </a:r>
            <a:endParaRPr lang="en-US" sz="1600" dirty="0">
              <a:solidFill>
                <a:schemeClr val="tx1"/>
              </a:solidFill>
            </a:endParaRPr>
          </a:p>
        </p:txBody>
      </p:sp>
      <p:sp>
        <p:nvSpPr>
          <p:cNvPr id="6" name="Rectangle 5"/>
          <p:cNvSpPr/>
          <p:nvPr/>
        </p:nvSpPr>
        <p:spPr>
          <a:xfrm>
            <a:off x="7065642" y="1795111"/>
            <a:ext cx="1295400" cy="6858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tx1"/>
                </a:solidFill>
              </a:rPr>
              <a:t>Contest 2</a:t>
            </a:r>
            <a:endParaRPr lang="en-US" sz="1600" dirty="0">
              <a:solidFill>
                <a:schemeClr val="tx1"/>
              </a:solidFill>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92697" y="2819399"/>
            <a:ext cx="1490863" cy="838201"/>
          </a:xfrm>
          <a:prstGeom prst="rect">
            <a:avLst/>
          </a:prstGeom>
          <a:ln>
            <a:solidFill>
              <a:schemeClr val="bg1">
                <a:lumMod val="50000"/>
              </a:schemeClr>
            </a:solidFill>
          </a:ln>
        </p:spPr>
      </p:pic>
      <p:sp>
        <p:nvSpPr>
          <p:cNvPr id="11" name="Rectangle 10"/>
          <p:cNvSpPr/>
          <p:nvPr/>
        </p:nvSpPr>
        <p:spPr>
          <a:xfrm>
            <a:off x="2035175" y="1790298"/>
            <a:ext cx="1295400" cy="6858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1"/>
                </a:solidFill>
              </a:rPr>
              <a:t>Candidate 1</a:t>
            </a:r>
            <a:endParaRPr lang="en-US" sz="1400" dirty="0">
              <a:solidFill>
                <a:schemeClr val="tx1"/>
              </a:solidFill>
            </a:endParaRPr>
          </a:p>
        </p:txBody>
      </p:sp>
      <p:sp>
        <p:nvSpPr>
          <p:cNvPr id="12" name="Rectangle 11"/>
          <p:cNvSpPr/>
          <p:nvPr/>
        </p:nvSpPr>
        <p:spPr>
          <a:xfrm>
            <a:off x="3651250" y="1790298"/>
            <a:ext cx="1295400" cy="6858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1"/>
                </a:solidFill>
              </a:rPr>
              <a:t>Candidate 2</a:t>
            </a:r>
            <a:endParaRPr lang="en-US" sz="1400" dirty="0">
              <a:solidFill>
                <a:schemeClr val="tx1"/>
              </a:solidFill>
            </a:endParaRPr>
          </a:p>
        </p:txBody>
      </p:sp>
      <p:sp>
        <p:nvSpPr>
          <p:cNvPr id="13" name="Rectangle 12"/>
          <p:cNvSpPr/>
          <p:nvPr/>
        </p:nvSpPr>
        <p:spPr>
          <a:xfrm>
            <a:off x="5267325" y="1790298"/>
            <a:ext cx="1295400" cy="6858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1"/>
                </a:solidFill>
              </a:rPr>
              <a:t>Candidate 3</a:t>
            </a:r>
            <a:endParaRPr lang="en-US" sz="1400" dirty="0">
              <a:solidFill>
                <a:schemeClr val="tx1"/>
              </a:solidFill>
            </a:endParaRPr>
          </a:p>
        </p:txBody>
      </p:sp>
      <p:grpSp>
        <p:nvGrpSpPr>
          <p:cNvPr id="14" name="Group 13"/>
          <p:cNvGrpSpPr/>
          <p:nvPr/>
        </p:nvGrpSpPr>
        <p:grpSpPr>
          <a:xfrm>
            <a:off x="6604192" y="2128386"/>
            <a:ext cx="420921" cy="101545"/>
            <a:chOff x="4844580" y="1885507"/>
            <a:chExt cx="420921" cy="101545"/>
          </a:xfrm>
        </p:grpSpPr>
        <p:sp>
          <p:nvSpPr>
            <p:cNvPr id="15" name="Oval 14"/>
            <p:cNvSpPr/>
            <p:nvPr/>
          </p:nvSpPr>
          <p:spPr>
            <a:xfrm>
              <a:off x="4844580" y="1885507"/>
              <a:ext cx="101545" cy="1015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004268" y="1885507"/>
              <a:ext cx="101545" cy="1015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63956" y="1885507"/>
              <a:ext cx="101545" cy="1015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Left-Right Arrow 25"/>
          <p:cNvSpPr/>
          <p:nvPr/>
        </p:nvSpPr>
        <p:spPr>
          <a:xfrm>
            <a:off x="1600200" y="2057400"/>
            <a:ext cx="609600" cy="193547"/>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eft-Right Arrow 17"/>
          <p:cNvSpPr/>
          <p:nvPr/>
        </p:nvSpPr>
        <p:spPr>
          <a:xfrm>
            <a:off x="3195320" y="2057400"/>
            <a:ext cx="609600" cy="193547"/>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eft-Right Arrow 18"/>
          <p:cNvSpPr/>
          <p:nvPr/>
        </p:nvSpPr>
        <p:spPr>
          <a:xfrm>
            <a:off x="4800600" y="2041237"/>
            <a:ext cx="609600" cy="193547"/>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33778" y="2819399"/>
            <a:ext cx="1490863" cy="838201"/>
          </a:xfrm>
          <a:prstGeom prst="rect">
            <a:avLst/>
          </a:prstGeom>
          <a:ln>
            <a:solidFill>
              <a:schemeClr val="bg1">
                <a:lumMod val="50000"/>
              </a:schemeClr>
            </a:solidFill>
          </a:ln>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3418" y="2819399"/>
            <a:ext cx="1490863" cy="838201"/>
          </a:xfrm>
          <a:prstGeom prst="rect">
            <a:avLst/>
          </a:prstGeom>
          <a:ln>
            <a:solidFill>
              <a:schemeClr val="bg1">
                <a:lumMod val="50000"/>
              </a:schemeClr>
            </a:solidFill>
          </a:ln>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73058" y="2819399"/>
            <a:ext cx="1490863" cy="838201"/>
          </a:xfrm>
          <a:prstGeom prst="rect">
            <a:avLst/>
          </a:prstGeom>
          <a:ln>
            <a:solidFill>
              <a:schemeClr val="bg1">
                <a:lumMod val="50000"/>
              </a:schemeClr>
            </a:solidFill>
          </a:ln>
        </p:spPr>
      </p:pic>
      <p:sp>
        <p:nvSpPr>
          <p:cNvPr id="3" name="TextBox 2"/>
          <p:cNvSpPr txBox="1"/>
          <p:nvPr/>
        </p:nvSpPr>
        <p:spPr>
          <a:xfrm>
            <a:off x="381000" y="3962400"/>
            <a:ext cx="8001000" cy="1754327"/>
          </a:xfrm>
          <a:prstGeom prst="rect">
            <a:avLst/>
          </a:prstGeom>
          <a:noFill/>
        </p:spPr>
        <p:txBody>
          <a:bodyPr wrap="square" rtlCol="0">
            <a:spAutoFit/>
          </a:bodyPr>
          <a:lstStyle/>
          <a:p>
            <a:pPr marL="285750" indent="-285750">
              <a:buFont typeface="Arial"/>
              <a:buChar char="•"/>
            </a:pPr>
            <a:r>
              <a:rPr lang="en-US" dirty="0" smtClean="0"/>
              <a:t>Linear horizontal movement</a:t>
            </a:r>
          </a:p>
          <a:p>
            <a:pPr marL="285750" indent="-285750">
              <a:buFont typeface="Arial"/>
              <a:buChar char="•"/>
            </a:pPr>
            <a:r>
              <a:rPr lang="en-US" dirty="0" smtClean="0"/>
              <a:t>Be able to move freely between contests and candidates </a:t>
            </a:r>
          </a:p>
          <a:p>
            <a:pPr marL="285750" indent="-285750">
              <a:buFont typeface="Arial"/>
              <a:buChar char="•"/>
            </a:pPr>
            <a:r>
              <a:rPr lang="en-US" dirty="0" smtClean="0"/>
              <a:t>Matches </a:t>
            </a:r>
            <a:r>
              <a:rPr lang="en-US" dirty="0" smtClean="0"/>
              <a:t>to the </a:t>
            </a:r>
            <a:r>
              <a:rPr lang="en-US" dirty="0" smtClean="0"/>
              <a:t>linear structure (easy to link to a cognitive map)</a:t>
            </a:r>
          </a:p>
          <a:p>
            <a:pPr marL="285750" indent="-285750">
              <a:buFont typeface="Arial"/>
              <a:buChar char="•"/>
            </a:pPr>
            <a:endParaRPr lang="en-US" dirty="0" smtClean="0"/>
          </a:p>
          <a:p>
            <a:pPr marL="285750" indent="-285750">
              <a:buFont typeface="Arial"/>
              <a:buChar char="•"/>
            </a:pPr>
            <a:r>
              <a:rPr lang="en-US" dirty="0" smtClean="0"/>
              <a:t>Requires more steps to go through all the pages</a:t>
            </a:r>
          </a:p>
          <a:p>
            <a:r>
              <a:rPr lang="en-US" dirty="0" smtClean="0"/>
              <a:t> </a:t>
            </a:r>
            <a:endParaRPr lang="en-US" dirty="0"/>
          </a:p>
        </p:txBody>
      </p:sp>
    </p:spTree>
    <p:extLst>
      <p:ext uri="{BB962C8B-B14F-4D97-AF65-F5344CB8AC3E}">
        <p14:creationId xmlns:p14="http://schemas.microsoft.com/office/powerpoint/2010/main" val="11830753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Discussion 1.</a:t>
            </a:r>
            <a:br>
              <a:rPr lang="en-US" dirty="0" smtClean="0">
                <a:solidFill>
                  <a:schemeClr val="tx1"/>
                </a:solidFill>
              </a:rPr>
            </a:br>
            <a:r>
              <a:rPr lang="en-US" sz="2400" dirty="0" smtClean="0">
                <a:solidFill>
                  <a:schemeClr val="tx1"/>
                </a:solidFill>
              </a:rPr>
              <a:t>Navigation </a:t>
            </a:r>
            <a:r>
              <a:rPr lang="en-US" sz="2400" dirty="0">
                <a:solidFill>
                  <a:schemeClr val="tx1"/>
                </a:solidFill>
              </a:rPr>
              <a:t>alternative </a:t>
            </a:r>
            <a:r>
              <a:rPr lang="en-US" sz="2400" dirty="0" smtClean="0">
                <a:solidFill>
                  <a:schemeClr val="tx1"/>
                </a:solidFill>
              </a:rPr>
              <a:t>b</a:t>
            </a:r>
            <a:endParaRPr lang="en-US" sz="2400" dirty="0">
              <a:solidFill>
                <a:schemeClr val="tx1"/>
              </a:solidFill>
            </a:endParaRPr>
          </a:p>
        </p:txBody>
      </p:sp>
      <p:sp>
        <p:nvSpPr>
          <p:cNvPr id="5" name="Rectangle 4"/>
          <p:cNvSpPr/>
          <p:nvPr/>
        </p:nvSpPr>
        <p:spPr>
          <a:xfrm>
            <a:off x="457200" y="1752600"/>
            <a:ext cx="1295400" cy="6858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tx1"/>
                </a:solidFill>
              </a:rPr>
              <a:t>Contest 1</a:t>
            </a:r>
            <a:endParaRPr lang="en-US" sz="1600" dirty="0">
              <a:solidFill>
                <a:schemeClr val="tx1"/>
              </a:solidFill>
            </a:endParaRPr>
          </a:p>
        </p:txBody>
      </p:sp>
      <p:sp>
        <p:nvSpPr>
          <p:cNvPr id="10" name="Rectangle 9"/>
          <p:cNvSpPr/>
          <p:nvPr/>
        </p:nvSpPr>
        <p:spPr>
          <a:xfrm>
            <a:off x="447675" y="2638425"/>
            <a:ext cx="1295400" cy="6858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1"/>
                </a:solidFill>
              </a:rPr>
              <a:t>Candidate 1</a:t>
            </a:r>
            <a:endParaRPr lang="en-US" sz="1400" dirty="0">
              <a:solidFill>
                <a:schemeClr val="tx1"/>
              </a:solidFill>
            </a:endParaRPr>
          </a:p>
        </p:txBody>
      </p:sp>
      <p:sp>
        <p:nvSpPr>
          <p:cNvPr id="11" name="Rectangle 10"/>
          <p:cNvSpPr/>
          <p:nvPr/>
        </p:nvSpPr>
        <p:spPr>
          <a:xfrm>
            <a:off x="447675" y="3505200"/>
            <a:ext cx="1295400" cy="6858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1"/>
                </a:solidFill>
              </a:rPr>
              <a:t>Candidate 2</a:t>
            </a:r>
            <a:endParaRPr lang="en-US" sz="1400" dirty="0">
              <a:solidFill>
                <a:schemeClr val="tx1"/>
              </a:solidFill>
            </a:endParaRPr>
          </a:p>
        </p:txBody>
      </p:sp>
      <p:sp>
        <p:nvSpPr>
          <p:cNvPr id="12" name="Rectangle 11"/>
          <p:cNvSpPr/>
          <p:nvPr/>
        </p:nvSpPr>
        <p:spPr>
          <a:xfrm>
            <a:off x="447675" y="4419600"/>
            <a:ext cx="1295400" cy="6858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1"/>
                </a:solidFill>
              </a:rPr>
              <a:t>Candidate 3</a:t>
            </a:r>
            <a:endParaRPr lang="en-US" sz="1400" dirty="0">
              <a:solidFill>
                <a:schemeClr val="tx1"/>
              </a:solidFill>
            </a:endParaRPr>
          </a:p>
        </p:txBody>
      </p:sp>
      <p:sp>
        <p:nvSpPr>
          <p:cNvPr id="13" name="Rectangle 12"/>
          <p:cNvSpPr/>
          <p:nvPr/>
        </p:nvSpPr>
        <p:spPr>
          <a:xfrm>
            <a:off x="457200" y="5860410"/>
            <a:ext cx="1295400" cy="6858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1"/>
                </a:solidFill>
              </a:rPr>
              <a:t>Candidate 6</a:t>
            </a:r>
            <a:endParaRPr lang="en-US" sz="1400" dirty="0">
              <a:solidFill>
                <a:schemeClr val="tx1"/>
              </a:solidFill>
            </a:endParaRPr>
          </a:p>
        </p:txBody>
      </p:sp>
      <p:sp>
        <p:nvSpPr>
          <p:cNvPr id="16" name="Left-Right Arrow 15"/>
          <p:cNvSpPr/>
          <p:nvPr/>
        </p:nvSpPr>
        <p:spPr>
          <a:xfrm rot="5400000">
            <a:off x="781049" y="3276602"/>
            <a:ext cx="609601" cy="304800"/>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eft-Right Arrow 17"/>
          <p:cNvSpPr/>
          <p:nvPr/>
        </p:nvSpPr>
        <p:spPr>
          <a:xfrm rot="5400000">
            <a:off x="781049" y="4152903"/>
            <a:ext cx="609601" cy="304800"/>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rot="5400000">
            <a:off x="881767" y="5453767"/>
            <a:ext cx="420921" cy="101545"/>
            <a:chOff x="4844580" y="1885507"/>
            <a:chExt cx="420921" cy="101545"/>
          </a:xfrm>
        </p:grpSpPr>
        <p:sp>
          <p:nvSpPr>
            <p:cNvPr id="38" name="Oval 37"/>
            <p:cNvSpPr/>
            <p:nvPr/>
          </p:nvSpPr>
          <p:spPr>
            <a:xfrm>
              <a:off x="4844580" y="1885507"/>
              <a:ext cx="101545" cy="1015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004268" y="1885507"/>
              <a:ext cx="101545" cy="1015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163956" y="1885507"/>
              <a:ext cx="101545" cy="1015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5600" y="1596731"/>
            <a:ext cx="2733770" cy="1536995"/>
          </a:xfrm>
          <a:prstGeom prst="rect">
            <a:avLst/>
          </a:prstGeom>
          <a:ln>
            <a:solidFill>
              <a:schemeClr val="bg1">
                <a:lumMod val="50000"/>
              </a:schemeClr>
            </a:solidFill>
          </a:ln>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5600" y="3270103"/>
            <a:ext cx="2733770" cy="1536995"/>
          </a:xfrm>
          <a:prstGeom prst="rect">
            <a:avLst/>
          </a:prstGeom>
          <a:ln>
            <a:solidFill>
              <a:schemeClr val="bg1">
                <a:lumMod val="50000"/>
              </a:schemeClr>
            </a:solidFill>
          </a:ln>
        </p:spPr>
      </p:pic>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95600" y="4934955"/>
            <a:ext cx="2733770" cy="1536995"/>
          </a:xfrm>
          <a:prstGeom prst="rect">
            <a:avLst/>
          </a:prstGeom>
          <a:ln>
            <a:solidFill>
              <a:schemeClr val="bg1">
                <a:lumMod val="50000"/>
              </a:schemeClr>
            </a:solidFill>
          </a:ln>
        </p:spPr>
      </p:pic>
      <p:sp>
        <p:nvSpPr>
          <p:cNvPr id="17" name="TextBox 16"/>
          <p:cNvSpPr txBox="1"/>
          <p:nvPr/>
        </p:nvSpPr>
        <p:spPr>
          <a:xfrm>
            <a:off x="6019800" y="1600200"/>
            <a:ext cx="2667000" cy="3139321"/>
          </a:xfrm>
          <a:prstGeom prst="rect">
            <a:avLst/>
          </a:prstGeom>
          <a:noFill/>
        </p:spPr>
        <p:txBody>
          <a:bodyPr wrap="square" rtlCol="0">
            <a:spAutoFit/>
          </a:bodyPr>
          <a:lstStyle/>
          <a:p>
            <a:pPr marL="285750" indent="-285750">
              <a:buFont typeface="Arial"/>
              <a:buChar char="•"/>
            </a:pPr>
            <a:r>
              <a:rPr lang="en-US" dirty="0" smtClean="0"/>
              <a:t>Linear vertical movement</a:t>
            </a:r>
          </a:p>
          <a:p>
            <a:pPr marL="285750" indent="-285750">
              <a:buFont typeface="Arial"/>
              <a:buChar char="•"/>
            </a:pPr>
            <a:r>
              <a:rPr lang="en-US" dirty="0" smtClean="0"/>
              <a:t>Be able to move freely between contests and candidates </a:t>
            </a:r>
          </a:p>
          <a:p>
            <a:pPr marL="285750" indent="-285750">
              <a:buFont typeface="Arial"/>
              <a:buChar char="•"/>
            </a:pPr>
            <a:endParaRPr lang="en-US" dirty="0" smtClean="0"/>
          </a:p>
          <a:p>
            <a:pPr marL="285750" indent="-285750">
              <a:buFont typeface="Arial"/>
              <a:buChar char="•"/>
            </a:pPr>
            <a:r>
              <a:rPr lang="en-US" dirty="0"/>
              <a:t>Requires more steps to go through all the pages</a:t>
            </a:r>
          </a:p>
          <a:p>
            <a:r>
              <a:rPr lang="en-US" dirty="0" smtClean="0"/>
              <a:t> </a:t>
            </a:r>
            <a:endParaRPr lang="en-US" dirty="0"/>
          </a:p>
        </p:txBody>
      </p:sp>
      <p:sp>
        <p:nvSpPr>
          <p:cNvPr id="19" name="Left-Right Arrow 18"/>
          <p:cNvSpPr/>
          <p:nvPr/>
        </p:nvSpPr>
        <p:spPr>
          <a:xfrm rot="5400000">
            <a:off x="761999" y="2438401"/>
            <a:ext cx="609601" cy="304800"/>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64723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Discussion 1.</a:t>
            </a:r>
            <a:r>
              <a:rPr lang="en-US" dirty="0">
                <a:solidFill>
                  <a:schemeClr val="tx1"/>
                </a:solidFill>
              </a:rPr>
              <a:t/>
            </a:r>
            <a:br>
              <a:rPr lang="en-US" dirty="0">
                <a:solidFill>
                  <a:schemeClr val="tx1"/>
                </a:solidFill>
              </a:rPr>
            </a:br>
            <a:r>
              <a:rPr lang="en-US" sz="2400" dirty="0">
                <a:solidFill>
                  <a:schemeClr val="tx1"/>
                </a:solidFill>
              </a:rPr>
              <a:t>Navigation alternative </a:t>
            </a:r>
            <a:r>
              <a:rPr lang="en-US" sz="2400" dirty="0" smtClean="0">
                <a:solidFill>
                  <a:schemeClr val="tx1"/>
                </a:solidFill>
              </a:rPr>
              <a:t>c</a:t>
            </a:r>
            <a:endParaRPr lang="en-US" sz="1800" dirty="0">
              <a:solidFill>
                <a:schemeClr val="tx1"/>
              </a:solidFill>
            </a:endParaRPr>
          </a:p>
        </p:txBody>
      </p:sp>
      <p:sp>
        <p:nvSpPr>
          <p:cNvPr id="5" name="Rectangle 4"/>
          <p:cNvSpPr/>
          <p:nvPr/>
        </p:nvSpPr>
        <p:spPr>
          <a:xfrm>
            <a:off x="1066800" y="1762125"/>
            <a:ext cx="1295400" cy="6858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tx1"/>
                </a:solidFill>
              </a:rPr>
              <a:t>Contest 1</a:t>
            </a:r>
            <a:endParaRPr lang="en-US" sz="1600" dirty="0">
              <a:solidFill>
                <a:schemeClr val="tx1"/>
              </a:solidFill>
            </a:endParaRPr>
          </a:p>
        </p:txBody>
      </p:sp>
      <p:sp>
        <p:nvSpPr>
          <p:cNvPr id="6" name="Rectangle 5"/>
          <p:cNvSpPr/>
          <p:nvPr/>
        </p:nvSpPr>
        <p:spPr>
          <a:xfrm>
            <a:off x="3655593" y="1752600"/>
            <a:ext cx="1295400" cy="6858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tx1"/>
                </a:solidFill>
              </a:rPr>
              <a:t>Contest 2</a:t>
            </a:r>
            <a:endParaRPr lang="en-US" sz="1600" dirty="0">
              <a:solidFill>
                <a:schemeClr val="tx1"/>
              </a:solidFill>
            </a:endParaRPr>
          </a:p>
        </p:txBody>
      </p:sp>
      <p:sp>
        <p:nvSpPr>
          <p:cNvPr id="7" name="Rectangle 6"/>
          <p:cNvSpPr/>
          <p:nvPr/>
        </p:nvSpPr>
        <p:spPr>
          <a:xfrm>
            <a:off x="6398793" y="1752600"/>
            <a:ext cx="1295400" cy="6858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tx1"/>
                </a:solidFill>
              </a:rPr>
              <a:t>Contest 3</a:t>
            </a:r>
            <a:endParaRPr lang="en-US" sz="1600" dirty="0">
              <a:solidFill>
                <a:schemeClr val="tx1"/>
              </a:solidFill>
            </a:endParaRPr>
          </a:p>
        </p:txBody>
      </p:sp>
      <p:sp>
        <p:nvSpPr>
          <p:cNvPr id="37" name="Left-Right Arrow 36"/>
          <p:cNvSpPr/>
          <p:nvPr/>
        </p:nvSpPr>
        <p:spPr>
          <a:xfrm>
            <a:off x="5124450" y="1943100"/>
            <a:ext cx="990600" cy="304800"/>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eft-Right Arrow 25"/>
          <p:cNvSpPr/>
          <p:nvPr/>
        </p:nvSpPr>
        <p:spPr>
          <a:xfrm>
            <a:off x="2505075" y="1943100"/>
            <a:ext cx="990600" cy="304800"/>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066800" y="2743200"/>
            <a:ext cx="1295400" cy="6858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1"/>
                </a:solidFill>
              </a:rPr>
              <a:t>Candidate 1</a:t>
            </a:r>
            <a:endParaRPr lang="en-US" sz="1400" dirty="0">
              <a:solidFill>
                <a:schemeClr val="tx1"/>
              </a:solidFill>
            </a:endParaRPr>
          </a:p>
        </p:txBody>
      </p:sp>
      <p:sp>
        <p:nvSpPr>
          <p:cNvPr id="16" name="Rectangle 15"/>
          <p:cNvSpPr/>
          <p:nvPr/>
        </p:nvSpPr>
        <p:spPr>
          <a:xfrm>
            <a:off x="1066800" y="3609975"/>
            <a:ext cx="1295400" cy="6858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1"/>
                </a:solidFill>
              </a:rPr>
              <a:t>Candidate 2</a:t>
            </a:r>
            <a:endParaRPr lang="en-US" sz="1400" dirty="0">
              <a:solidFill>
                <a:schemeClr val="tx1"/>
              </a:solidFill>
            </a:endParaRPr>
          </a:p>
        </p:txBody>
      </p:sp>
      <p:sp>
        <p:nvSpPr>
          <p:cNvPr id="17" name="Rectangle 16"/>
          <p:cNvSpPr/>
          <p:nvPr/>
        </p:nvSpPr>
        <p:spPr>
          <a:xfrm>
            <a:off x="1066800" y="4524375"/>
            <a:ext cx="1295400" cy="6858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1"/>
                </a:solidFill>
              </a:rPr>
              <a:t>Candidate 3</a:t>
            </a:r>
            <a:endParaRPr lang="en-US" sz="1400" dirty="0">
              <a:solidFill>
                <a:schemeClr val="tx1"/>
              </a:solidFill>
            </a:endParaRPr>
          </a:p>
        </p:txBody>
      </p:sp>
      <p:sp>
        <p:nvSpPr>
          <p:cNvPr id="18" name="Left-Right Arrow 17"/>
          <p:cNvSpPr/>
          <p:nvPr/>
        </p:nvSpPr>
        <p:spPr>
          <a:xfrm rot="5400000">
            <a:off x="1400174" y="3381377"/>
            <a:ext cx="609601" cy="304800"/>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eft-Right Arrow 18"/>
          <p:cNvSpPr/>
          <p:nvPr/>
        </p:nvSpPr>
        <p:spPr>
          <a:xfrm rot="5400000">
            <a:off x="1400174" y="4257678"/>
            <a:ext cx="609601" cy="304800"/>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66800" y="5638800"/>
            <a:ext cx="1295400" cy="6858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1"/>
                </a:solidFill>
              </a:rPr>
              <a:t>Candidate 6</a:t>
            </a:r>
            <a:endParaRPr lang="en-US" sz="1400" dirty="0">
              <a:solidFill>
                <a:schemeClr val="tx1"/>
              </a:solidFill>
            </a:endParaRPr>
          </a:p>
        </p:txBody>
      </p:sp>
      <p:grpSp>
        <p:nvGrpSpPr>
          <p:cNvPr id="22" name="Group 21"/>
          <p:cNvGrpSpPr/>
          <p:nvPr/>
        </p:nvGrpSpPr>
        <p:grpSpPr>
          <a:xfrm rot="5400000">
            <a:off x="1491367" y="5232157"/>
            <a:ext cx="420921" cy="101545"/>
            <a:chOff x="4844580" y="1885507"/>
            <a:chExt cx="420921" cy="101545"/>
          </a:xfrm>
        </p:grpSpPr>
        <p:sp>
          <p:nvSpPr>
            <p:cNvPr id="23" name="Oval 22"/>
            <p:cNvSpPr/>
            <p:nvPr/>
          </p:nvSpPr>
          <p:spPr>
            <a:xfrm>
              <a:off x="4844580" y="1885507"/>
              <a:ext cx="101545" cy="1015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004268" y="1885507"/>
              <a:ext cx="101545" cy="1015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163956" y="1885507"/>
              <a:ext cx="101545" cy="1015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p:cNvSpPr txBox="1"/>
          <p:nvPr/>
        </p:nvSpPr>
        <p:spPr>
          <a:xfrm>
            <a:off x="2971800" y="3048000"/>
            <a:ext cx="5410200" cy="2862323"/>
          </a:xfrm>
          <a:prstGeom prst="rect">
            <a:avLst/>
          </a:prstGeom>
          <a:noFill/>
        </p:spPr>
        <p:txBody>
          <a:bodyPr wrap="square" rtlCol="0">
            <a:spAutoFit/>
          </a:bodyPr>
          <a:lstStyle/>
          <a:p>
            <a:pPr marL="285750" indent="-285750">
              <a:buFont typeface="Arial"/>
              <a:buChar char="•"/>
            </a:pPr>
            <a:r>
              <a:rPr lang="en-US" dirty="0" smtClean="0"/>
              <a:t>Mixed horizontal and vertical movement. </a:t>
            </a:r>
          </a:p>
          <a:p>
            <a:pPr marL="285750" indent="-285750">
              <a:buFont typeface="Arial"/>
              <a:buChar char="•"/>
            </a:pPr>
            <a:r>
              <a:rPr lang="en-US" dirty="0" smtClean="0"/>
              <a:t>Be able to move only between contests</a:t>
            </a:r>
          </a:p>
          <a:p>
            <a:pPr marL="285750" indent="-285750">
              <a:buFont typeface="Arial"/>
              <a:buChar char="•"/>
            </a:pPr>
            <a:r>
              <a:rPr lang="en-US" dirty="0" smtClean="0"/>
              <a:t>Be able to move only between candidates</a:t>
            </a:r>
          </a:p>
          <a:p>
            <a:pPr marL="285750" indent="-285750">
              <a:buFont typeface="Arial"/>
              <a:buChar char="•"/>
            </a:pPr>
            <a:r>
              <a:rPr lang="en-US" dirty="0" smtClean="0"/>
              <a:t>Requires less </a:t>
            </a:r>
            <a:r>
              <a:rPr lang="en-US" dirty="0" smtClean="0"/>
              <a:t>steps</a:t>
            </a:r>
            <a:endParaRPr lang="en-US" dirty="0" smtClean="0"/>
          </a:p>
          <a:p>
            <a:pPr marL="285750" indent="-285750">
              <a:buFont typeface="Arial"/>
              <a:buChar char="•"/>
            </a:pPr>
            <a:endParaRPr lang="en-US" dirty="0" smtClean="0"/>
          </a:p>
          <a:p>
            <a:pPr marL="285750" indent="-285750">
              <a:buFont typeface="Arial"/>
              <a:buChar char="•"/>
            </a:pPr>
            <a:r>
              <a:rPr lang="en-US" dirty="0" smtClean="0"/>
              <a:t>Limited flexibility (e.g., can’t go back from candidate to contest)</a:t>
            </a:r>
          </a:p>
          <a:p>
            <a:pPr marL="285750" indent="-285750">
              <a:buFont typeface="Arial"/>
              <a:buChar char="•"/>
            </a:pPr>
            <a:r>
              <a:rPr lang="en-US" dirty="0" smtClean="0"/>
              <a:t>Might confuse users’ mind mapping having different directions (learning curve)</a:t>
            </a:r>
          </a:p>
          <a:p>
            <a:r>
              <a:rPr lang="en-US" dirty="0" smtClean="0"/>
              <a:t> </a:t>
            </a:r>
            <a:endParaRPr lang="en-US" dirty="0"/>
          </a:p>
        </p:txBody>
      </p:sp>
    </p:spTree>
    <p:extLst>
      <p:ext uri="{BB962C8B-B14F-4D97-AF65-F5344CB8AC3E}">
        <p14:creationId xmlns:p14="http://schemas.microsoft.com/office/powerpoint/2010/main" val="150404686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Discussion 1. </a:t>
            </a:r>
            <a:r>
              <a:rPr lang="en-US" dirty="0">
                <a:solidFill>
                  <a:schemeClr val="tx1"/>
                </a:solidFill>
              </a:rPr>
              <a:t/>
            </a:r>
            <a:br>
              <a:rPr lang="en-US" dirty="0">
                <a:solidFill>
                  <a:schemeClr val="tx1"/>
                </a:solidFill>
              </a:rPr>
            </a:br>
            <a:r>
              <a:rPr lang="en-US" sz="2400" dirty="0">
                <a:solidFill>
                  <a:schemeClr val="tx1"/>
                </a:solidFill>
              </a:rPr>
              <a:t>Navigation alternative d</a:t>
            </a:r>
            <a:endParaRPr lang="en-US" sz="1800" dirty="0">
              <a:solidFill>
                <a:schemeClr val="tx1"/>
              </a:solidFill>
            </a:endParaRPr>
          </a:p>
        </p:txBody>
      </p:sp>
      <p:sp>
        <p:nvSpPr>
          <p:cNvPr id="5" name="Rectangle 4"/>
          <p:cNvSpPr/>
          <p:nvPr/>
        </p:nvSpPr>
        <p:spPr>
          <a:xfrm>
            <a:off x="1066800" y="1762125"/>
            <a:ext cx="1295400" cy="6858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tx1"/>
                </a:solidFill>
              </a:rPr>
              <a:t>Contest 1</a:t>
            </a:r>
            <a:endParaRPr lang="en-US" sz="1600" dirty="0">
              <a:solidFill>
                <a:schemeClr val="tx1"/>
              </a:solidFill>
            </a:endParaRPr>
          </a:p>
        </p:txBody>
      </p:sp>
      <p:sp>
        <p:nvSpPr>
          <p:cNvPr id="6" name="Rectangle 5"/>
          <p:cNvSpPr/>
          <p:nvPr/>
        </p:nvSpPr>
        <p:spPr>
          <a:xfrm>
            <a:off x="3655593" y="1752600"/>
            <a:ext cx="1295400" cy="6858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tx1"/>
                </a:solidFill>
              </a:rPr>
              <a:t>Contest 2</a:t>
            </a:r>
            <a:endParaRPr lang="en-US" sz="1600" dirty="0">
              <a:solidFill>
                <a:schemeClr val="tx1"/>
              </a:solidFill>
            </a:endParaRPr>
          </a:p>
        </p:txBody>
      </p:sp>
      <p:sp>
        <p:nvSpPr>
          <p:cNvPr id="7" name="Rectangle 6"/>
          <p:cNvSpPr/>
          <p:nvPr/>
        </p:nvSpPr>
        <p:spPr>
          <a:xfrm>
            <a:off x="6398793" y="1752600"/>
            <a:ext cx="1295400" cy="6858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tx1"/>
                </a:solidFill>
              </a:rPr>
              <a:t>Contest 3</a:t>
            </a:r>
            <a:endParaRPr lang="en-US" sz="1600" dirty="0">
              <a:solidFill>
                <a:schemeClr val="tx1"/>
              </a:solidFill>
            </a:endParaRPr>
          </a:p>
        </p:txBody>
      </p:sp>
      <p:sp>
        <p:nvSpPr>
          <p:cNvPr id="37" name="Left-Right Arrow 36"/>
          <p:cNvSpPr/>
          <p:nvPr/>
        </p:nvSpPr>
        <p:spPr>
          <a:xfrm>
            <a:off x="5124450" y="1943100"/>
            <a:ext cx="990600" cy="304800"/>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eft-Right Arrow 25"/>
          <p:cNvSpPr/>
          <p:nvPr/>
        </p:nvSpPr>
        <p:spPr>
          <a:xfrm>
            <a:off x="2505075" y="1943100"/>
            <a:ext cx="990600" cy="304800"/>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066800" y="2743200"/>
            <a:ext cx="1295400" cy="6858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1"/>
                </a:solidFill>
              </a:rPr>
              <a:t>Candidate 1</a:t>
            </a:r>
            <a:endParaRPr lang="en-US" sz="1400" dirty="0">
              <a:solidFill>
                <a:schemeClr val="tx1"/>
              </a:solidFill>
            </a:endParaRPr>
          </a:p>
        </p:txBody>
      </p:sp>
      <p:sp>
        <p:nvSpPr>
          <p:cNvPr id="16" name="Rectangle 15"/>
          <p:cNvSpPr/>
          <p:nvPr/>
        </p:nvSpPr>
        <p:spPr>
          <a:xfrm>
            <a:off x="1066800" y="3609975"/>
            <a:ext cx="1295400" cy="6858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1"/>
                </a:solidFill>
              </a:rPr>
              <a:t>Candidate 2</a:t>
            </a:r>
            <a:endParaRPr lang="en-US" sz="1400" dirty="0">
              <a:solidFill>
                <a:schemeClr val="tx1"/>
              </a:solidFill>
            </a:endParaRPr>
          </a:p>
        </p:txBody>
      </p:sp>
      <p:sp>
        <p:nvSpPr>
          <p:cNvPr id="17" name="Rectangle 16"/>
          <p:cNvSpPr/>
          <p:nvPr/>
        </p:nvSpPr>
        <p:spPr>
          <a:xfrm>
            <a:off x="1066800" y="4524375"/>
            <a:ext cx="1295400" cy="6858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1"/>
                </a:solidFill>
              </a:rPr>
              <a:t>Candidate 3</a:t>
            </a:r>
            <a:endParaRPr lang="en-US" sz="1400" dirty="0">
              <a:solidFill>
                <a:schemeClr val="tx1"/>
              </a:solidFill>
            </a:endParaRPr>
          </a:p>
        </p:txBody>
      </p:sp>
      <p:sp>
        <p:nvSpPr>
          <p:cNvPr id="18" name="Left-Right Arrow 17"/>
          <p:cNvSpPr/>
          <p:nvPr/>
        </p:nvSpPr>
        <p:spPr>
          <a:xfrm rot="5400000">
            <a:off x="1400174" y="3381377"/>
            <a:ext cx="609601" cy="304800"/>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eft-Right Arrow 18"/>
          <p:cNvSpPr/>
          <p:nvPr/>
        </p:nvSpPr>
        <p:spPr>
          <a:xfrm rot="5400000">
            <a:off x="1400174" y="4257678"/>
            <a:ext cx="609601" cy="304800"/>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66800" y="5638800"/>
            <a:ext cx="1295400" cy="6858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1"/>
                </a:solidFill>
              </a:rPr>
              <a:t>Candidate 6</a:t>
            </a:r>
            <a:endParaRPr lang="en-US" sz="1400" dirty="0">
              <a:solidFill>
                <a:schemeClr val="tx1"/>
              </a:solidFill>
            </a:endParaRPr>
          </a:p>
        </p:txBody>
      </p:sp>
      <p:grpSp>
        <p:nvGrpSpPr>
          <p:cNvPr id="22" name="Group 21"/>
          <p:cNvGrpSpPr/>
          <p:nvPr/>
        </p:nvGrpSpPr>
        <p:grpSpPr>
          <a:xfrm rot="5400000">
            <a:off x="1491367" y="5232157"/>
            <a:ext cx="420921" cy="101545"/>
            <a:chOff x="4844580" y="1885507"/>
            <a:chExt cx="420921" cy="101545"/>
          </a:xfrm>
        </p:grpSpPr>
        <p:sp>
          <p:nvSpPr>
            <p:cNvPr id="23" name="Oval 22"/>
            <p:cNvSpPr/>
            <p:nvPr/>
          </p:nvSpPr>
          <p:spPr>
            <a:xfrm>
              <a:off x="4844580" y="1885507"/>
              <a:ext cx="101545" cy="1015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004268" y="1885507"/>
              <a:ext cx="101545" cy="1015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163956" y="1885507"/>
              <a:ext cx="101545" cy="1015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p:cNvSpPr txBox="1"/>
          <p:nvPr/>
        </p:nvSpPr>
        <p:spPr>
          <a:xfrm>
            <a:off x="2971800" y="3538477"/>
            <a:ext cx="5410200" cy="2862323"/>
          </a:xfrm>
          <a:prstGeom prst="rect">
            <a:avLst/>
          </a:prstGeom>
          <a:noFill/>
        </p:spPr>
        <p:txBody>
          <a:bodyPr wrap="square" rtlCol="0">
            <a:spAutoFit/>
          </a:bodyPr>
          <a:lstStyle/>
          <a:p>
            <a:pPr marL="285750" indent="-285750">
              <a:buFont typeface="Arial"/>
              <a:buChar char="•"/>
            </a:pPr>
            <a:r>
              <a:rPr lang="en-US" dirty="0" smtClean="0"/>
              <a:t>Mixed horizontal and vertical movement. </a:t>
            </a:r>
          </a:p>
          <a:p>
            <a:pPr marL="285750" indent="-285750">
              <a:buFont typeface="Arial"/>
              <a:buChar char="•"/>
            </a:pPr>
            <a:r>
              <a:rPr lang="en-US" dirty="0" smtClean="0"/>
              <a:t>Be able to move between contests and candidates</a:t>
            </a:r>
          </a:p>
          <a:p>
            <a:pPr marL="285750" indent="-285750">
              <a:buFont typeface="Arial"/>
              <a:buChar char="•"/>
            </a:pPr>
            <a:r>
              <a:rPr lang="en-US" dirty="0" smtClean="0"/>
              <a:t>Requires less steps </a:t>
            </a:r>
            <a:endParaRPr lang="en-US" dirty="0" smtClean="0"/>
          </a:p>
          <a:p>
            <a:pPr marL="285750" indent="-285750">
              <a:buFont typeface="Arial"/>
              <a:buChar char="•"/>
            </a:pPr>
            <a:r>
              <a:rPr lang="en-US" dirty="0" smtClean="0"/>
              <a:t>Flexibility </a:t>
            </a:r>
            <a:r>
              <a:rPr lang="en-US" dirty="0" smtClean="0"/>
              <a:t>(e.g., can go back from candidate to contest)</a:t>
            </a:r>
          </a:p>
          <a:p>
            <a:pPr marL="285750" indent="-285750">
              <a:buFont typeface="Arial"/>
              <a:buChar char="•"/>
            </a:pPr>
            <a:endParaRPr lang="en-US" dirty="0" smtClean="0"/>
          </a:p>
          <a:p>
            <a:pPr marL="285750" indent="-285750">
              <a:buFont typeface="Arial"/>
              <a:buChar char="•"/>
            </a:pPr>
            <a:r>
              <a:rPr lang="en-US" dirty="0" smtClean="0"/>
              <a:t>Might confuse users’ mind mapping having different directions (learning curve)</a:t>
            </a:r>
          </a:p>
          <a:p>
            <a:r>
              <a:rPr lang="en-US" dirty="0" smtClean="0"/>
              <a:t> </a:t>
            </a:r>
            <a:endParaRPr lang="en-US" dirty="0"/>
          </a:p>
        </p:txBody>
      </p:sp>
      <p:sp>
        <p:nvSpPr>
          <p:cNvPr id="28" name="Left-Right Arrow 27"/>
          <p:cNvSpPr/>
          <p:nvPr/>
        </p:nvSpPr>
        <p:spPr>
          <a:xfrm rot="5400000">
            <a:off x="1400174" y="2457785"/>
            <a:ext cx="609601" cy="304800"/>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Bent-Up Arrow 28"/>
          <p:cNvSpPr/>
          <p:nvPr/>
        </p:nvSpPr>
        <p:spPr>
          <a:xfrm>
            <a:off x="2514600" y="2513232"/>
            <a:ext cx="1788693" cy="687168"/>
          </a:xfrm>
          <a:prstGeom prst="bentUpArrow">
            <a:avLst/>
          </a:prstGeom>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51807603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Simple and intuitive use</a:t>
            </a:r>
            <a:endParaRPr lang="en-US" dirty="0"/>
          </a:p>
        </p:txBody>
      </p:sp>
      <p:sp>
        <p:nvSpPr>
          <p:cNvPr id="3" name="Content Placeholder 2"/>
          <p:cNvSpPr>
            <a:spLocks noGrp="1"/>
          </p:cNvSpPr>
          <p:nvPr>
            <p:ph idx="1"/>
          </p:nvPr>
        </p:nvSpPr>
        <p:spPr/>
        <p:txBody>
          <a:bodyPr/>
          <a:lstStyle/>
          <a:p>
            <a:r>
              <a:rPr lang="en-US" dirty="0" smtClean="0"/>
              <a:t>Use of the design is </a:t>
            </a:r>
            <a:r>
              <a:rPr lang="en-US" dirty="0" smtClean="0">
                <a:solidFill>
                  <a:schemeClr val="accent5"/>
                </a:solidFill>
              </a:rPr>
              <a:t>easy to understand</a:t>
            </a:r>
            <a:r>
              <a:rPr lang="en-US" dirty="0" smtClean="0"/>
              <a:t>, regardless of the user’s experience, knowledge, language skills, or current concentration level. </a:t>
            </a:r>
          </a:p>
          <a:p>
            <a:pPr marL="342900" indent="-342900">
              <a:buFontTx/>
              <a:buChar char="-"/>
            </a:pPr>
            <a:r>
              <a:rPr lang="en-US" dirty="0" smtClean="0"/>
              <a:t>Linear structure</a:t>
            </a:r>
          </a:p>
          <a:p>
            <a:pPr marL="342900" indent="-342900">
              <a:buFontTx/>
              <a:buChar char="-"/>
            </a:pPr>
            <a:r>
              <a:rPr lang="en-US" dirty="0" smtClean="0"/>
              <a:t>Consistent response structure throughout (Yes/no questions)</a:t>
            </a:r>
            <a:endParaRPr lang="en-US" dirty="0"/>
          </a:p>
        </p:txBody>
      </p:sp>
    </p:spTree>
    <p:extLst>
      <p:ext uri="{BB962C8B-B14F-4D97-AF65-F5344CB8AC3E}">
        <p14:creationId xmlns:p14="http://schemas.microsoft.com/office/powerpoint/2010/main" val="184364888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Linear structure</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r>
              <a:rPr lang="en-US" dirty="0" smtClean="0"/>
              <a:t>Follow a particular sequence of steps by responding to </a:t>
            </a:r>
            <a:r>
              <a:rPr lang="en-US" dirty="0"/>
              <a:t>single yes and no </a:t>
            </a:r>
            <a:r>
              <a:rPr lang="en-US" dirty="0" smtClean="0"/>
              <a:t>questions.</a:t>
            </a:r>
          </a:p>
          <a:p>
            <a:pPr marL="342900" indent="-342900">
              <a:buFontTx/>
              <a:buChar char="-"/>
            </a:pPr>
            <a:r>
              <a:rPr lang="en-US" dirty="0" smtClean="0"/>
              <a:t>Linear </a:t>
            </a:r>
            <a:r>
              <a:rPr lang="en-US" dirty="0"/>
              <a:t>structure vs. Hierarchical structure </a:t>
            </a:r>
            <a:r>
              <a:rPr lang="en-US" dirty="0" smtClean="0">
                <a:solidFill>
                  <a:schemeClr val="accent2"/>
                </a:solidFill>
              </a:rPr>
              <a:t>(</a:t>
            </a:r>
            <a:r>
              <a:rPr lang="en-US" dirty="0" err="1" smtClean="0">
                <a:solidFill>
                  <a:schemeClr val="accent2"/>
                </a:solidFill>
              </a:rPr>
              <a:t>Chaudry</a:t>
            </a:r>
            <a:r>
              <a:rPr lang="en-US" dirty="0" smtClean="0">
                <a:solidFill>
                  <a:schemeClr val="accent2"/>
                </a:solidFill>
              </a:rPr>
              <a:t>, Connelly, </a:t>
            </a:r>
            <a:r>
              <a:rPr lang="en-US" dirty="0" err="1" smtClean="0">
                <a:solidFill>
                  <a:schemeClr val="accent2"/>
                </a:solidFill>
              </a:rPr>
              <a:t>Siek</a:t>
            </a:r>
            <a:r>
              <a:rPr lang="en-US" dirty="0" smtClean="0">
                <a:solidFill>
                  <a:schemeClr val="accent2"/>
                </a:solidFill>
              </a:rPr>
              <a:t>, &amp; Welch, 2012; Parikh, </a:t>
            </a:r>
            <a:r>
              <a:rPr lang="en-US" dirty="0" err="1" smtClean="0">
                <a:solidFill>
                  <a:schemeClr val="accent2"/>
                </a:solidFill>
              </a:rPr>
              <a:t>Ghosh</a:t>
            </a:r>
            <a:r>
              <a:rPr lang="en-US" dirty="0" smtClean="0">
                <a:solidFill>
                  <a:schemeClr val="accent2"/>
                </a:solidFill>
              </a:rPr>
              <a:t>, &amp; </a:t>
            </a:r>
            <a:r>
              <a:rPr lang="en-US" dirty="0" err="1" smtClean="0">
                <a:solidFill>
                  <a:schemeClr val="accent2"/>
                </a:solidFill>
              </a:rPr>
              <a:t>Chavan</a:t>
            </a:r>
            <a:r>
              <a:rPr lang="en-US" dirty="0" smtClean="0">
                <a:solidFill>
                  <a:schemeClr val="accent2"/>
                </a:solidFill>
              </a:rPr>
              <a:t>, 2003)</a:t>
            </a:r>
          </a:p>
          <a:p>
            <a:pPr marL="342900" indent="-342900">
              <a:buFontTx/>
              <a:buChar char="-"/>
            </a:pPr>
            <a:r>
              <a:rPr lang="en-US" b="0" dirty="0" smtClean="0"/>
              <a:t>Focused attention. </a:t>
            </a:r>
            <a:r>
              <a:rPr lang="en-US" b="0" i="1" dirty="0" smtClean="0"/>
              <a:t>“</a:t>
            </a:r>
            <a:r>
              <a:rPr lang="en-US" b="0" i="1" dirty="0" smtClean="0">
                <a:solidFill>
                  <a:schemeClr val="accent5"/>
                </a:solidFill>
              </a:rPr>
              <a:t>stay focused</a:t>
            </a:r>
            <a:r>
              <a:rPr lang="en-US" b="0" i="1" dirty="0" smtClean="0"/>
              <a:t> only on particular task” (A blind user)</a:t>
            </a:r>
          </a:p>
          <a:p>
            <a:endParaRPr lang="en-US" dirty="0" smtClean="0"/>
          </a:p>
          <a:p>
            <a:r>
              <a:rPr lang="en-US" dirty="0" smtClean="0"/>
              <a:t>Cons: a single question on one page requires many number of pages, resulting in repetitive actions. </a:t>
            </a:r>
          </a:p>
          <a:p>
            <a:endParaRPr lang="en-US" dirty="0"/>
          </a:p>
          <a:p>
            <a:endParaRPr lang="en-US" dirty="0"/>
          </a:p>
        </p:txBody>
      </p:sp>
      <p:sp>
        <p:nvSpPr>
          <p:cNvPr id="4" name="Rectangle 3"/>
          <p:cNvSpPr/>
          <p:nvPr/>
        </p:nvSpPr>
        <p:spPr>
          <a:xfrm>
            <a:off x="457200" y="1752600"/>
            <a:ext cx="1295400" cy="6858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tx1"/>
                </a:solidFill>
              </a:rPr>
              <a:t>Contest 1</a:t>
            </a:r>
            <a:endParaRPr lang="en-US" sz="1600" dirty="0">
              <a:solidFill>
                <a:schemeClr val="tx1"/>
              </a:solidFill>
            </a:endParaRPr>
          </a:p>
        </p:txBody>
      </p:sp>
      <p:sp>
        <p:nvSpPr>
          <p:cNvPr id="5" name="Rectangle 4"/>
          <p:cNvSpPr/>
          <p:nvPr/>
        </p:nvSpPr>
        <p:spPr>
          <a:xfrm>
            <a:off x="5334000" y="1752600"/>
            <a:ext cx="1295400" cy="6858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tx1"/>
                </a:solidFill>
              </a:rPr>
              <a:t>Contest 2</a:t>
            </a:r>
            <a:endParaRPr lang="en-US" sz="1600" dirty="0">
              <a:solidFill>
                <a:schemeClr val="tx1"/>
              </a:solidFill>
            </a:endParaRPr>
          </a:p>
        </p:txBody>
      </p:sp>
      <p:sp>
        <p:nvSpPr>
          <p:cNvPr id="6" name="Rectangle 5"/>
          <p:cNvSpPr/>
          <p:nvPr/>
        </p:nvSpPr>
        <p:spPr>
          <a:xfrm>
            <a:off x="7315200" y="1752600"/>
            <a:ext cx="1295400" cy="68580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smtClean="0">
                <a:solidFill>
                  <a:schemeClr val="tx1"/>
                </a:solidFill>
              </a:rPr>
              <a:t>Cast</a:t>
            </a:r>
            <a:endParaRPr lang="en-US" sz="1600" dirty="0">
              <a:solidFill>
                <a:schemeClr val="tx1"/>
              </a:solidFill>
            </a:endParaRPr>
          </a:p>
        </p:txBody>
      </p:sp>
      <p:sp>
        <p:nvSpPr>
          <p:cNvPr id="7" name="Rectangle 6"/>
          <p:cNvSpPr/>
          <p:nvPr/>
        </p:nvSpPr>
        <p:spPr>
          <a:xfrm>
            <a:off x="1905000" y="1752600"/>
            <a:ext cx="1295400" cy="6858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1"/>
                </a:solidFill>
              </a:rPr>
              <a:t>Candidate 1</a:t>
            </a:r>
            <a:endParaRPr lang="en-US" sz="1400" dirty="0">
              <a:solidFill>
                <a:schemeClr val="tx1"/>
              </a:solidFill>
            </a:endParaRPr>
          </a:p>
        </p:txBody>
      </p:sp>
      <p:sp>
        <p:nvSpPr>
          <p:cNvPr id="8" name="Rectangle 7"/>
          <p:cNvSpPr/>
          <p:nvPr/>
        </p:nvSpPr>
        <p:spPr>
          <a:xfrm>
            <a:off x="3352800" y="1752600"/>
            <a:ext cx="1295400" cy="6858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1"/>
                </a:solidFill>
              </a:rPr>
              <a:t>Candidate 2</a:t>
            </a:r>
            <a:endParaRPr lang="en-US" sz="1400" dirty="0">
              <a:solidFill>
                <a:schemeClr val="tx1"/>
              </a:solidFill>
            </a:endParaRPr>
          </a:p>
        </p:txBody>
      </p:sp>
      <p:grpSp>
        <p:nvGrpSpPr>
          <p:cNvPr id="9" name="Group 8"/>
          <p:cNvGrpSpPr/>
          <p:nvPr/>
        </p:nvGrpSpPr>
        <p:grpSpPr>
          <a:xfrm>
            <a:off x="4768380" y="2044728"/>
            <a:ext cx="420921" cy="101545"/>
            <a:chOff x="4844580" y="1885507"/>
            <a:chExt cx="420921" cy="101545"/>
          </a:xfrm>
        </p:grpSpPr>
        <p:sp>
          <p:nvSpPr>
            <p:cNvPr id="10" name="Oval 9"/>
            <p:cNvSpPr/>
            <p:nvPr/>
          </p:nvSpPr>
          <p:spPr>
            <a:xfrm>
              <a:off x="4844580" y="1885507"/>
              <a:ext cx="101545" cy="1015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004268" y="1885507"/>
              <a:ext cx="101545" cy="1015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163956" y="1885507"/>
              <a:ext cx="101545" cy="1015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6767224" y="2044727"/>
            <a:ext cx="420921" cy="101545"/>
            <a:chOff x="6843424" y="1885506"/>
            <a:chExt cx="420921" cy="101545"/>
          </a:xfrm>
        </p:grpSpPr>
        <p:sp>
          <p:nvSpPr>
            <p:cNvPr id="14" name="Oval 13"/>
            <p:cNvSpPr/>
            <p:nvPr/>
          </p:nvSpPr>
          <p:spPr>
            <a:xfrm>
              <a:off x="6843424" y="1885506"/>
              <a:ext cx="101545" cy="1015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003112" y="1885506"/>
              <a:ext cx="101545" cy="1015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162800" y="1885506"/>
              <a:ext cx="101545" cy="1015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p:cNvCxnSpPr>
            <a:endCxn id="7" idx="1"/>
          </p:cNvCxnSpPr>
          <p:nvPr/>
        </p:nvCxnSpPr>
        <p:spPr>
          <a:xfrm>
            <a:off x="1752600" y="2095500"/>
            <a:ext cx="152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8" idx="1"/>
          </p:cNvCxnSpPr>
          <p:nvPr/>
        </p:nvCxnSpPr>
        <p:spPr>
          <a:xfrm>
            <a:off x="3200400" y="2095500"/>
            <a:ext cx="152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12537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Consistent Response Structure </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Simplicity</a:t>
            </a:r>
          </a:p>
          <a:p>
            <a:r>
              <a:rPr lang="en-US" dirty="0" smtClean="0"/>
              <a:t>Easy to understand</a:t>
            </a:r>
          </a:p>
          <a:p>
            <a:endParaRPr lang="en-US" dirty="0" smtClean="0"/>
          </a:p>
          <a:p>
            <a:r>
              <a:rPr lang="en-US" b="0" i="1" dirty="0"/>
              <a:t>“It is </a:t>
            </a:r>
            <a:r>
              <a:rPr lang="en-US" b="0" i="1" dirty="0">
                <a:solidFill>
                  <a:srgbClr val="DC5924"/>
                </a:solidFill>
              </a:rPr>
              <a:t>easy to understand</a:t>
            </a:r>
            <a:r>
              <a:rPr lang="en-US" b="0" i="1" dirty="0">
                <a:solidFill>
                  <a:srgbClr val="00B050"/>
                </a:solidFill>
              </a:rPr>
              <a:t> </a:t>
            </a:r>
            <a:r>
              <a:rPr lang="en-US" b="0" i="1" dirty="0"/>
              <a:t>since it just need me to answer </a:t>
            </a:r>
            <a:r>
              <a:rPr lang="en-US" b="0" i="1" dirty="0">
                <a:solidFill>
                  <a:srgbClr val="DC5924"/>
                </a:solidFill>
              </a:rPr>
              <a:t>simple yes no questions</a:t>
            </a:r>
            <a:r>
              <a:rPr lang="en-US" b="0" i="1" dirty="0"/>
              <a:t>” (A</a:t>
            </a:r>
            <a:r>
              <a:rPr lang="en-US" b="0" dirty="0"/>
              <a:t> English-as-second-language speaker</a:t>
            </a:r>
            <a:r>
              <a:rPr lang="en-US" b="0" i="1" dirty="0" smtClean="0"/>
              <a:t>)</a:t>
            </a:r>
            <a:endParaRPr lang="en-US" dirty="0"/>
          </a:p>
          <a:p>
            <a:r>
              <a:rPr lang="en-US" b="0" i="1" dirty="0" smtClean="0"/>
              <a:t> “</a:t>
            </a:r>
            <a:r>
              <a:rPr lang="en-US" b="0" i="1" dirty="0"/>
              <a:t>the confirmation key on the majority of our assistive technology devices utilizes the </a:t>
            </a:r>
            <a:r>
              <a:rPr lang="en-US" b="0" i="1" dirty="0">
                <a:solidFill>
                  <a:srgbClr val="DC5924"/>
                </a:solidFill>
              </a:rPr>
              <a:t>confirmation key on the right</a:t>
            </a:r>
            <a:r>
              <a:rPr lang="en-US" b="0" i="1" dirty="0" smtClean="0"/>
              <a:t>!” (A blind user)</a:t>
            </a:r>
          </a:p>
          <a:p>
            <a:endParaRPr lang="en-US" b="0" i="1" dirty="0"/>
          </a:p>
          <a:p>
            <a:r>
              <a:rPr lang="en-US" b="0" i="1" dirty="0" smtClean="0"/>
              <a:t>“</a:t>
            </a:r>
            <a:r>
              <a:rPr lang="en-US" b="0" i="1" dirty="0"/>
              <a:t>simple structure, but </a:t>
            </a:r>
            <a:r>
              <a:rPr lang="en-US" b="0" i="1" dirty="0">
                <a:solidFill>
                  <a:schemeClr val="accent5"/>
                </a:solidFill>
              </a:rPr>
              <a:t>not clear for the next direction</a:t>
            </a:r>
            <a:r>
              <a:rPr lang="en-US" b="0" i="1" dirty="0">
                <a:solidFill>
                  <a:srgbClr val="FF0000"/>
                </a:solidFill>
              </a:rPr>
              <a:t> </a:t>
            </a:r>
            <a:r>
              <a:rPr lang="en-US" b="0" i="1" dirty="0"/>
              <a:t>after clicking “no”  (A dexterity user) </a:t>
            </a:r>
            <a:endParaRPr lang="en-US" b="0" i="1" dirty="0" smtClean="0"/>
          </a:p>
          <a:p>
            <a:r>
              <a:rPr lang="en-US" b="0" i="1" dirty="0" smtClean="0"/>
              <a:t>“</a:t>
            </a:r>
            <a:r>
              <a:rPr lang="en-US" b="0" i="1" dirty="0"/>
              <a:t>It would be better if I could go back” (A</a:t>
            </a:r>
            <a:r>
              <a:rPr lang="en-US" b="0" dirty="0"/>
              <a:t> English-as-second-language speaker</a:t>
            </a:r>
            <a:r>
              <a:rPr lang="en-US" b="0" i="1" dirty="0" smtClean="0"/>
              <a:t>)</a:t>
            </a:r>
            <a:endParaRPr lang="en-US" b="0" i="1" dirty="0"/>
          </a:p>
          <a:p>
            <a:endParaRPr lang="en-US" b="0" i="1" dirty="0"/>
          </a:p>
          <a:p>
            <a:endParaRPr lang="en-US" b="0" i="1" dirty="0"/>
          </a:p>
          <a:p>
            <a:endParaRPr lang="en-US" dirty="0"/>
          </a:p>
        </p:txBody>
      </p:sp>
    </p:spTree>
    <p:extLst>
      <p:ext uri="{BB962C8B-B14F-4D97-AF65-F5344CB8AC3E}">
        <p14:creationId xmlns:p14="http://schemas.microsoft.com/office/powerpoint/2010/main" val="123766695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p>
            <a:r>
              <a:rPr lang="en-US" dirty="0">
                <a:solidFill>
                  <a:schemeClr val="tx1"/>
                </a:solidFill>
              </a:rPr>
              <a:t>Discussion </a:t>
            </a:r>
            <a:r>
              <a:rPr lang="en-US" dirty="0" smtClean="0">
                <a:solidFill>
                  <a:schemeClr val="tx1"/>
                </a:solidFill>
              </a:rPr>
              <a:t>2.</a:t>
            </a:r>
            <a:r>
              <a:rPr lang="en-US" dirty="0">
                <a:solidFill>
                  <a:schemeClr val="tx1"/>
                </a:solidFill>
              </a:rPr>
              <a:t/>
            </a:r>
            <a:br>
              <a:rPr lang="en-US" dirty="0">
                <a:solidFill>
                  <a:schemeClr val="tx1"/>
                </a:solidFill>
              </a:rPr>
            </a:br>
            <a:r>
              <a:rPr lang="en-US" sz="2400" dirty="0" smtClean="0">
                <a:solidFill>
                  <a:schemeClr val="tx1"/>
                </a:solidFill>
              </a:rPr>
              <a:t>Yes no instruction alternatives</a:t>
            </a:r>
            <a:endParaRPr lang="en-US" sz="2700" dirty="0">
              <a:solidFill>
                <a:schemeClr val="tx1"/>
              </a:solidFill>
            </a:endParaRPr>
          </a:p>
        </p:txBody>
      </p:sp>
      <p:sp>
        <p:nvSpPr>
          <p:cNvPr id="3" name="Content Placeholder 2"/>
          <p:cNvSpPr>
            <a:spLocks noGrp="1"/>
          </p:cNvSpPr>
          <p:nvPr>
            <p:ph idx="1"/>
          </p:nvPr>
        </p:nvSpPr>
        <p:spPr/>
        <p:txBody>
          <a:bodyPr/>
          <a:lstStyle/>
          <a:p>
            <a:endParaRPr lang="en-US"/>
          </a:p>
        </p:txBody>
      </p:sp>
      <p:pic>
        <p:nvPicPr>
          <p:cNvPr id="4" name="Content Placeholder 4" descr="ezballot_contest1_overview.png"/>
          <p:cNvPicPr>
            <a:picLocks noChangeAspect="1"/>
          </p:cNvPicPr>
          <p:nvPr/>
        </p:nvPicPr>
        <p:blipFill rotWithShape="1">
          <a:blip r:embed="rId3">
            <a:extLst>
              <a:ext uri="{28A0092B-C50C-407E-A947-70E740481C1C}">
                <a14:useLocalDpi xmlns:a14="http://schemas.microsoft.com/office/drawing/2010/main" val="0"/>
              </a:ext>
            </a:extLst>
          </a:blip>
          <a:srcRect t="566" b="27"/>
          <a:stretch/>
        </p:blipFill>
        <p:spPr>
          <a:xfrm>
            <a:off x="457200" y="1752600"/>
            <a:ext cx="7620000" cy="4258791"/>
          </a:xfrm>
          <a:prstGeom prst="rect">
            <a:avLst/>
          </a:prstGeom>
          <a:ln>
            <a:solidFill>
              <a:srgbClr val="7A7A7A"/>
            </a:solidFill>
          </a:ln>
        </p:spPr>
      </p:pic>
    </p:spTree>
    <p:extLst>
      <p:ext uri="{BB962C8B-B14F-4D97-AF65-F5344CB8AC3E}">
        <p14:creationId xmlns:p14="http://schemas.microsoft.com/office/powerpoint/2010/main" val="339575390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01000" cy="1371600"/>
          </a:xfrm>
        </p:spPr>
        <p:txBody>
          <a:bodyPr>
            <a:normAutofit/>
          </a:bodyPr>
          <a:lstStyle/>
          <a:p>
            <a:r>
              <a:rPr lang="en-US" dirty="0">
                <a:solidFill>
                  <a:schemeClr val="tx1"/>
                </a:solidFill>
              </a:rPr>
              <a:t>Discussion </a:t>
            </a:r>
            <a:r>
              <a:rPr lang="en-US" dirty="0" smtClean="0">
                <a:solidFill>
                  <a:schemeClr val="tx1"/>
                </a:solidFill>
              </a:rPr>
              <a:t>2.</a:t>
            </a:r>
            <a:r>
              <a:rPr lang="en-US" dirty="0">
                <a:solidFill>
                  <a:schemeClr val="tx1"/>
                </a:solidFill>
              </a:rPr>
              <a:t/>
            </a:r>
            <a:br>
              <a:rPr lang="en-US" dirty="0">
                <a:solidFill>
                  <a:schemeClr val="tx1"/>
                </a:solidFill>
              </a:rPr>
            </a:br>
            <a:r>
              <a:rPr lang="en-US" sz="2400" dirty="0">
                <a:solidFill>
                  <a:schemeClr val="tx1"/>
                </a:solidFill>
              </a:rPr>
              <a:t>Yes no instruction </a:t>
            </a:r>
            <a:r>
              <a:rPr lang="en-US" sz="2400" dirty="0" smtClean="0">
                <a:solidFill>
                  <a:schemeClr val="tx1"/>
                </a:solidFill>
              </a:rPr>
              <a:t>alternative a</a:t>
            </a:r>
            <a:endParaRPr lang="en-US" sz="2400" dirty="0">
              <a:solidFill>
                <a:schemeClr val="tx1"/>
              </a:solidFill>
            </a:endParaRPr>
          </a:p>
        </p:txBody>
      </p:sp>
      <p:sp>
        <p:nvSpPr>
          <p:cNvPr id="3" name="Content Placeholder 2"/>
          <p:cNvSpPr>
            <a:spLocks noGrp="1"/>
          </p:cNvSpPr>
          <p:nvPr>
            <p:ph idx="1"/>
          </p:nvPr>
        </p:nvSpPr>
        <p:spPr>
          <a:xfrm>
            <a:off x="5334000" y="1752600"/>
            <a:ext cx="2743200" cy="4373563"/>
          </a:xfrm>
        </p:spPr>
        <p:txBody>
          <a:bodyPr/>
          <a:lstStyle/>
          <a:p>
            <a:r>
              <a:rPr lang="en-US" dirty="0" smtClean="0"/>
              <a:t>Add explicit instruction for </a:t>
            </a:r>
            <a:r>
              <a:rPr lang="en-US" dirty="0" smtClean="0"/>
              <a:t>“Yes” and “</a:t>
            </a:r>
            <a:r>
              <a:rPr lang="en-US" dirty="0" smtClean="0"/>
              <a:t>No”</a:t>
            </a:r>
          </a:p>
          <a:p>
            <a:r>
              <a:rPr lang="en-US" dirty="0" smtClean="0"/>
              <a:t>(e.g., press “Yes” to vote president and vice president. </a:t>
            </a:r>
          </a:p>
          <a:p>
            <a:r>
              <a:rPr lang="en-US" dirty="0" smtClean="0"/>
              <a:t>Press “No” to go to next contest)</a:t>
            </a:r>
            <a:endParaRPr lang="en-US" dirty="0"/>
          </a:p>
          <a:p>
            <a:r>
              <a:rPr lang="en-US" b="0" dirty="0" smtClean="0"/>
              <a:t>- May provide too much information on the screen</a:t>
            </a:r>
          </a:p>
        </p:txBody>
      </p:sp>
      <p:pic>
        <p:nvPicPr>
          <p:cNvPr id="4" name="Content Placeholder 4" descr="ezballot_contest1_overview.png"/>
          <p:cNvPicPr>
            <a:picLocks noChangeAspect="1"/>
          </p:cNvPicPr>
          <p:nvPr/>
        </p:nvPicPr>
        <p:blipFill rotWithShape="1">
          <a:blip r:embed="rId2" cstate="print">
            <a:extLst>
              <a:ext uri="{28A0092B-C50C-407E-A947-70E740481C1C}">
                <a14:useLocalDpi xmlns:a14="http://schemas.microsoft.com/office/drawing/2010/main" val="0"/>
              </a:ext>
            </a:extLst>
          </a:blip>
          <a:srcRect t="566" b="27"/>
          <a:stretch/>
        </p:blipFill>
        <p:spPr>
          <a:xfrm>
            <a:off x="457200" y="1821531"/>
            <a:ext cx="4648569" cy="2598069"/>
          </a:xfrm>
          <a:prstGeom prst="rect">
            <a:avLst/>
          </a:prstGeom>
          <a:ln>
            <a:solidFill>
              <a:srgbClr val="7A7A7A"/>
            </a:solidFill>
          </a:ln>
        </p:spPr>
      </p:pic>
    </p:spTree>
    <p:extLst>
      <p:ext uri="{BB962C8B-B14F-4D97-AF65-F5344CB8AC3E}">
        <p14:creationId xmlns:p14="http://schemas.microsoft.com/office/powerpoint/2010/main" val="352274792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idx="1"/>
          </p:nvPr>
        </p:nvSpPr>
        <p:spPr/>
        <p:txBody>
          <a:bodyPr>
            <a:normAutofit/>
          </a:bodyPr>
          <a:lstStyle/>
          <a:p>
            <a:r>
              <a:rPr lang="en-US" dirty="0" smtClean="0"/>
              <a:t>Difficulty in voting </a:t>
            </a:r>
            <a:r>
              <a:rPr lang="en-US" dirty="0" smtClean="0">
                <a:solidFill>
                  <a:srgbClr val="D1282E"/>
                </a:solidFill>
              </a:rPr>
              <a:t>without assistance </a:t>
            </a:r>
            <a:endParaRPr lang="en-US" dirty="0"/>
          </a:p>
          <a:p>
            <a:r>
              <a:rPr lang="en-US" dirty="0" smtClean="0"/>
              <a:t>Difficulty in </a:t>
            </a:r>
            <a:r>
              <a:rPr lang="en-US" dirty="0" smtClean="0">
                <a:solidFill>
                  <a:srgbClr val="D1282E"/>
                </a:solidFill>
              </a:rPr>
              <a:t>setting up </a:t>
            </a:r>
            <a:r>
              <a:rPr lang="en-US" dirty="0" smtClean="0"/>
              <a:t>assistive devices (e.g., audio voting) by poll workers</a:t>
            </a:r>
          </a:p>
          <a:p>
            <a:r>
              <a:rPr lang="en-US" dirty="0" smtClean="0">
                <a:solidFill>
                  <a:srgbClr val="D1282E"/>
                </a:solidFill>
              </a:rPr>
              <a:t>Complexity</a:t>
            </a:r>
            <a:r>
              <a:rPr lang="en-US" dirty="0" smtClean="0"/>
              <a:t> of usage when added on AT to standard ballot </a:t>
            </a:r>
            <a:r>
              <a:rPr lang="en-US" dirty="0"/>
              <a:t>(sighted </a:t>
            </a:r>
            <a:r>
              <a:rPr lang="en-US" dirty="0" smtClean="0"/>
              <a:t>voter </a:t>
            </a:r>
            <a:r>
              <a:rPr lang="en-US" dirty="0"/>
              <a:t>5 min</a:t>
            </a:r>
            <a:r>
              <a:rPr lang="en-US" dirty="0" smtClean="0"/>
              <a:t>. vs. non-sighted </a:t>
            </a:r>
            <a:r>
              <a:rPr lang="en-US" dirty="0" smtClean="0"/>
              <a:t>voter </a:t>
            </a:r>
            <a:r>
              <a:rPr lang="en-US" dirty="0" smtClean="0"/>
              <a:t>31min</a:t>
            </a:r>
            <a:r>
              <a:rPr lang="en-US" dirty="0" smtClean="0"/>
              <a:t>.)               </a:t>
            </a:r>
            <a:r>
              <a:rPr lang="en-US" dirty="0" smtClean="0">
                <a:solidFill>
                  <a:schemeClr val="accent2"/>
                </a:solidFill>
              </a:rPr>
              <a:t>(</a:t>
            </a:r>
            <a:r>
              <a:rPr lang="en-US" dirty="0" err="1" smtClean="0">
                <a:solidFill>
                  <a:schemeClr val="accent2"/>
                </a:solidFill>
              </a:rPr>
              <a:t>Piner</a:t>
            </a:r>
            <a:r>
              <a:rPr lang="en-US" dirty="0" smtClean="0">
                <a:solidFill>
                  <a:schemeClr val="accent2"/>
                </a:solidFill>
              </a:rPr>
              <a:t> &amp; Byrne, 2011)</a:t>
            </a:r>
          </a:p>
        </p:txBody>
      </p:sp>
      <p:pic>
        <p:nvPicPr>
          <p:cNvPr id="4" name="Picture 3" descr="Screen Shot 2013-02-06 at 1.53.05 PM.png"/>
          <p:cNvPicPr>
            <a:picLocks noChangeAspect="1"/>
          </p:cNvPicPr>
          <p:nvPr/>
        </p:nvPicPr>
        <p:blipFill rotWithShape="1">
          <a:blip r:embed="rId3" cstate="print">
            <a:extLst>
              <a:ext uri="{28A0092B-C50C-407E-A947-70E740481C1C}">
                <a14:useLocalDpi xmlns:a14="http://schemas.microsoft.com/office/drawing/2010/main" val="0"/>
              </a:ext>
            </a:extLst>
          </a:blip>
          <a:srcRect l="4405" t="13275"/>
          <a:stretch/>
        </p:blipFill>
        <p:spPr>
          <a:xfrm>
            <a:off x="1371600" y="3962400"/>
            <a:ext cx="6419990" cy="2426809"/>
          </a:xfrm>
          <a:prstGeom prst="rect">
            <a:avLst/>
          </a:prstGeom>
        </p:spPr>
      </p:pic>
    </p:spTree>
    <p:extLst>
      <p:ext uri="{BB962C8B-B14F-4D97-AF65-F5344CB8AC3E}">
        <p14:creationId xmlns:p14="http://schemas.microsoft.com/office/powerpoint/2010/main" val="234826731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48600" cy="1371600"/>
          </a:xfrm>
        </p:spPr>
        <p:txBody>
          <a:bodyPr>
            <a:normAutofit/>
          </a:bodyPr>
          <a:lstStyle/>
          <a:p>
            <a:r>
              <a:rPr lang="en-US" dirty="0">
                <a:solidFill>
                  <a:schemeClr val="tx1"/>
                </a:solidFill>
              </a:rPr>
              <a:t>Discussion </a:t>
            </a:r>
            <a:r>
              <a:rPr lang="en-US" dirty="0" smtClean="0">
                <a:solidFill>
                  <a:schemeClr val="tx1"/>
                </a:solidFill>
              </a:rPr>
              <a:t>2.</a:t>
            </a:r>
            <a:r>
              <a:rPr lang="en-US" dirty="0">
                <a:solidFill>
                  <a:schemeClr val="tx1"/>
                </a:solidFill>
              </a:rPr>
              <a:t/>
            </a:r>
            <a:br>
              <a:rPr lang="en-US" dirty="0">
                <a:solidFill>
                  <a:schemeClr val="tx1"/>
                </a:solidFill>
              </a:rPr>
            </a:br>
            <a:r>
              <a:rPr lang="en-US" sz="2400" dirty="0">
                <a:solidFill>
                  <a:schemeClr val="tx1"/>
                </a:solidFill>
              </a:rPr>
              <a:t>Yes no instruction </a:t>
            </a:r>
            <a:r>
              <a:rPr lang="en-US" sz="2400" dirty="0" smtClean="0">
                <a:solidFill>
                  <a:schemeClr val="tx1"/>
                </a:solidFill>
              </a:rPr>
              <a:t>alternative b</a:t>
            </a:r>
            <a:endParaRPr lang="en-US" sz="2400" dirty="0">
              <a:solidFill>
                <a:schemeClr val="tx1"/>
              </a:solidFill>
            </a:endParaRPr>
          </a:p>
        </p:txBody>
      </p:sp>
      <p:sp>
        <p:nvSpPr>
          <p:cNvPr id="3" name="Content Placeholder 2"/>
          <p:cNvSpPr>
            <a:spLocks noGrp="1"/>
          </p:cNvSpPr>
          <p:nvPr>
            <p:ph idx="1"/>
          </p:nvPr>
        </p:nvSpPr>
        <p:spPr>
          <a:xfrm>
            <a:off x="5334000" y="1752600"/>
            <a:ext cx="2743200" cy="4373563"/>
          </a:xfrm>
        </p:spPr>
        <p:txBody>
          <a:bodyPr/>
          <a:lstStyle/>
          <a:p>
            <a:r>
              <a:rPr lang="en-US" dirty="0" smtClean="0"/>
              <a:t>Add prompt when press “No”</a:t>
            </a:r>
            <a:endParaRPr lang="en-US" dirty="0"/>
          </a:p>
          <a:p>
            <a:pPr marL="342900" indent="-342900">
              <a:buFontTx/>
              <a:buChar char="-"/>
            </a:pPr>
            <a:r>
              <a:rPr lang="en-US" b="0" dirty="0"/>
              <a:t>C</a:t>
            </a:r>
            <a:r>
              <a:rPr lang="en-US" b="0" dirty="0" smtClean="0"/>
              <a:t>onfirmation of non-error</a:t>
            </a:r>
          </a:p>
          <a:p>
            <a:pPr marL="342900" indent="-342900">
              <a:buFontTx/>
              <a:buChar char="-"/>
            </a:pPr>
            <a:r>
              <a:rPr lang="en-US" b="0" dirty="0" smtClean="0"/>
              <a:t>Ambiguous </a:t>
            </a:r>
            <a:r>
              <a:rPr lang="en-US" b="0" dirty="0"/>
              <a:t>m</a:t>
            </a:r>
            <a:r>
              <a:rPr lang="en-US" b="0" dirty="0" smtClean="0"/>
              <a:t>eaning </a:t>
            </a:r>
            <a:r>
              <a:rPr lang="en-US" b="0" dirty="0" smtClean="0"/>
              <a:t>of “not voting this contest”</a:t>
            </a:r>
          </a:p>
          <a:p>
            <a:pPr marL="342900" indent="-342900">
              <a:buFontTx/>
              <a:buChar char="-"/>
            </a:pPr>
            <a:r>
              <a:rPr lang="en-US" b="0" dirty="0" smtClean="0"/>
              <a:t>2a. Abstain (no vote)</a:t>
            </a:r>
          </a:p>
          <a:p>
            <a:pPr marL="342900" indent="-342900">
              <a:buFontTx/>
              <a:buChar char="-"/>
            </a:pPr>
            <a:r>
              <a:rPr lang="en-US" b="0" dirty="0" smtClean="0"/>
              <a:t>2b. skip over (may come back)</a:t>
            </a:r>
          </a:p>
        </p:txBody>
      </p:sp>
      <p:pic>
        <p:nvPicPr>
          <p:cNvPr id="4" name="Content Placeholder 4" descr="ezballot_contest1_overview.png"/>
          <p:cNvPicPr>
            <a:picLocks noChangeAspect="1"/>
          </p:cNvPicPr>
          <p:nvPr/>
        </p:nvPicPr>
        <p:blipFill rotWithShape="1">
          <a:blip r:embed="rId3" cstate="print">
            <a:extLst>
              <a:ext uri="{28A0092B-C50C-407E-A947-70E740481C1C}">
                <a14:useLocalDpi xmlns:a14="http://schemas.microsoft.com/office/drawing/2010/main" val="0"/>
              </a:ext>
            </a:extLst>
          </a:blip>
          <a:srcRect t="566" b="27"/>
          <a:stretch/>
        </p:blipFill>
        <p:spPr>
          <a:xfrm>
            <a:off x="457200" y="1821531"/>
            <a:ext cx="4648569" cy="2598069"/>
          </a:xfrm>
          <a:prstGeom prst="rect">
            <a:avLst/>
          </a:prstGeom>
          <a:ln>
            <a:solidFill>
              <a:srgbClr val="7A7A7A"/>
            </a:solidFill>
          </a:ln>
        </p:spPr>
      </p:pic>
      <p:pic>
        <p:nvPicPr>
          <p:cNvPr id="5" name="Picture 4" descr="ezballot_contest1_promp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3352800"/>
            <a:ext cx="4419600" cy="2484812"/>
          </a:xfrm>
          <a:prstGeom prst="rect">
            <a:avLst/>
          </a:prstGeom>
        </p:spPr>
      </p:pic>
    </p:spTree>
    <p:extLst>
      <p:ext uri="{BB962C8B-B14F-4D97-AF65-F5344CB8AC3E}">
        <p14:creationId xmlns:p14="http://schemas.microsoft.com/office/powerpoint/2010/main" val="138882853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48600" cy="1371600"/>
          </a:xfrm>
        </p:spPr>
        <p:txBody>
          <a:bodyPr>
            <a:normAutofit/>
          </a:bodyPr>
          <a:lstStyle/>
          <a:p>
            <a:r>
              <a:rPr lang="en-US" dirty="0" smtClean="0">
                <a:solidFill>
                  <a:schemeClr val="tx1"/>
                </a:solidFill>
              </a:rPr>
              <a:t>Discussion 2. </a:t>
            </a:r>
            <a:r>
              <a:rPr lang="en-US" dirty="0">
                <a:solidFill>
                  <a:schemeClr val="tx1"/>
                </a:solidFill>
              </a:rPr>
              <a:t/>
            </a:r>
            <a:br>
              <a:rPr lang="en-US" dirty="0">
                <a:solidFill>
                  <a:schemeClr val="tx1"/>
                </a:solidFill>
              </a:rPr>
            </a:br>
            <a:r>
              <a:rPr lang="en-US" sz="2400" dirty="0">
                <a:solidFill>
                  <a:schemeClr val="tx1"/>
                </a:solidFill>
              </a:rPr>
              <a:t>Yes no instruction </a:t>
            </a:r>
            <a:r>
              <a:rPr lang="en-US" sz="2400" dirty="0" smtClean="0">
                <a:solidFill>
                  <a:schemeClr val="tx1"/>
                </a:solidFill>
              </a:rPr>
              <a:t>alternative B</a:t>
            </a:r>
            <a:endParaRPr lang="en-US" sz="2400" dirty="0">
              <a:solidFill>
                <a:schemeClr val="tx1"/>
              </a:solidFill>
            </a:endParaRPr>
          </a:p>
        </p:txBody>
      </p:sp>
      <p:sp>
        <p:nvSpPr>
          <p:cNvPr id="3" name="Content Placeholder 2"/>
          <p:cNvSpPr>
            <a:spLocks noGrp="1"/>
          </p:cNvSpPr>
          <p:nvPr>
            <p:ph idx="1"/>
          </p:nvPr>
        </p:nvSpPr>
        <p:spPr>
          <a:xfrm>
            <a:off x="5334000" y="1752600"/>
            <a:ext cx="2743200" cy="4373563"/>
          </a:xfrm>
        </p:spPr>
        <p:txBody>
          <a:bodyPr>
            <a:normAutofit/>
          </a:bodyPr>
          <a:lstStyle/>
          <a:p>
            <a:r>
              <a:rPr lang="en-US" dirty="0" smtClean="0"/>
              <a:t>Wording</a:t>
            </a:r>
          </a:p>
          <a:p>
            <a:r>
              <a:rPr lang="en-US" dirty="0" smtClean="0"/>
              <a:t>Explicit questions When press “No”</a:t>
            </a:r>
          </a:p>
          <a:p>
            <a:pPr marL="342900" indent="-342900">
              <a:buFontTx/>
              <a:buChar char="-"/>
            </a:pPr>
            <a:r>
              <a:rPr lang="en-US" b="0" dirty="0" smtClean="0"/>
              <a:t>“Do you want to </a:t>
            </a:r>
            <a:r>
              <a:rPr lang="en-US" dirty="0"/>
              <a:t>skip over </a:t>
            </a:r>
            <a:r>
              <a:rPr lang="en-US" b="0" dirty="0"/>
              <a:t>this contest and return to it </a:t>
            </a:r>
            <a:r>
              <a:rPr lang="en-US" b="0" dirty="0" smtClean="0"/>
              <a:t>later?”</a:t>
            </a:r>
          </a:p>
          <a:p>
            <a:pPr marL="342900" indent="-342900">
              <a:buFontTx/>
              <a:buChar char="-"/>
            </a:pPr>
            <a:r>
              <a:rPr lang="en-US" b="0" dirty="0" smtClean="0"/>
              <a:t>“Do you want to abstain this contest?”</a:t>
            </a:r>
          </a:p>
        </p:txBody>
      </p:sp>
      <p:pic>
        <p:nvPicPr>
          <p:cNvPr id="4" name="Content Placeholder 4" descr="ezballot_contest1_overview.png"/>
          <p:cNvPicPr>
            <a:picLocks noChangeAspect="1"/>
          </p:cNvPicPr>
          <p:nvPr/>
        </p:nvPicPr>
        <p:blipFill rotWithShape="1">
          <a:blip r:embed="rId3" cstate="print">
            <a:extLst>
              <a:ext uri="{28A0092B-C50C-407E-A947-70E740481C1C}">
                <a14:useLocalDpi xmlns:a14="http://schemas.microsoft.com/office/drawing/2010/main" val="0"/>
              </a:ext>
            </a:extLst>
          </a:blip>
          <a:srcRect t="566" b="27"/>
          <a:stretch/>
        </p:blipFill>
        <p:spPr>
          <a:xfrm>
            <a:off x="457200" y="1821531"/>
            <a:ext cx="4648569" cy="2598069"/>
          </a:xfrm>
          <a:prstGeom prst="rect">
            <a:avLst/>
          </a:prstGeom>
          <a:ln>
            <a:solidFill>
              <a:srgbClr val="7A7A7A"/>
            </a:solidFill>
          </a:ln>
        </p:spPr>
      </p:pic>
      <p:pic>
        <p:nvPicPr>
          <p:cNvPr id="5" name="Picture 4" descr="ezballot_contest1_promp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3352800"/>
            <a:ext cx="4419600" cy="2484812"/>
          </a:xfrm>
          <a:prstGeom prst="rect">
            <a:avLst/>
          </a:prstGeom>
        </p:spPr>
      </p:pic>
    </p:spTree>
    <p:extLst>
      <p:ext uri="{BB962C8B-B14F-4D97-AF65-F5344CB8AC3E}">
        <p14:creationId xmlns:p14="http://schemas.microsoft.com/office/powerpoint/2010/main" val="31419771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Perceptible information</a:t>
            </a:r>
            <a:endParaRPr lang="en-US" dirty="0"/>
          </a:p>
        </p:txBody>
      </p:sp>
      <p:sp>
        <p:nvSpPr>
          <p:cNvPr id="3" name="Content Placeholder 2"/>
          <p:cNvSpPr>
            <a:spLocks noGrp="1"/>
          </p:cNvSpPr>
          <p:nvPr>
            <p:ph idx="1"/>
          </p:nvPr>
        </p:nvSpPr>
        <p:spPr/>
        <p:txBody>
          <a:bodyPr/>
          <a:lstStyle/>
          <a:p>
            <a:r>
              <a:rPr lang="en-US" dirty="0" smtClean="0"/>
              <a:t>The design communicates </a:t>
            </a:r>
            <a:r>
              <a:rPr lang="en-US" b="0" dirty="0" smtClean="0">
                <a:solidFill>
                  <a:schemeClr val="accent5"/>
                </a:solidFill>
              </a:rPr>
              <a:t>necessary information effectively</a:t>
            </a:r>
            <a:r>
              <a:rPr lang="en-US" dirty="0" smtClean="0">
                <a:solidFill>
                  <a:schemeClr val="accent5"/>
                </a:solidFill>
              </a:rPr>
              <a:t> </a:t>
            </a:r>
            <a:r>
              <a:rPr lang="en-US" dirty="0" smtClean="0"/>
              <a:t>to the user, regardless of ambient conditions or the user’s sensory abilities. </a:t>
            </a:r>
          </a:p>
          <a:p>
            <a:pPr marL="342900" indent="-342900">
              <a:buFontTx/>
              <a:buChar char="-"/>
            </a:pPr>
            <a:r>
              <a:rPr lang="en-US" dirty="0" smtClean="0"/>
              <a:t>Visibility of information</a:t>
            </a:r>
            <a:endParaRPr lang="en-US" dirty="0"/>
          </a:p>
          <a:p>
            <a:pPr marL="342900" indent="-342900">
              <a:buFontTx/>
              <a:buChar char="-"/>
            </a:pPr>
            <a:r>
              <a:rPr lang="en-US" dirty="0" smtClean="0"/>
              <a:t>Redundant cues (simultaneous visual and audio interface)</a:t>
            </a:r>
          </a:p>
          <a:p>
            <a:pPr marL="342900" indent="-342900">
              <a:buFontTx/>
              <a:buChar char="-"/>
            </a:pPr>
            <a:endParaRPr lang="en-US" dirty="0" smtClean="0"/>
          </a:p>
          <a:p>
            <a:endParaRPr lang="en-US" dirty="0"/>
          </a:p>
        </p:txBody>
      </p:sp>
    </p:spTree>
    <p:extLst>
      <p:ext uri="{BB962C8B-B14F-4D97-AF65-F5344CB8AC3E}">
        <p14:creationId xmlns:p14="http://schemas.microsoft.com/office/powerpoint/2010/main" val="60963216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Visibility of information</a:t>
            </a:r>
            <a:endParaRPr lang="en-US" dirty="0"/>
          </a:p>
        </p:txBody>
      </p:sp>
      <p:sp>
        <p:nvSpPr>
          <p:cNvPr id="3" name="Content Placeholder 2"/>
          <p:cNvSpPr>
            <a:spLocks noGrp="1"/>
          </p:cNvSpPr>
          <p:nvPr>
            <p:ph idx="1"/>
          </p:nvPr>
        </p:nvSpPr>
        <p:spPr/>
        <p:txBody>
          <a:bodyPr/>
          <a:lstStyle/>
          <a:p>
            <a:r>
              <a:rPr lang="en-US" dirty="0" smtClean="0"/>
              <a:t>Large text size</a:t>
            </a:r>
          </a:p>
          <a:p>
            <a:r>
              <a:rPr lang="en-US" dirty="0" smtClean="0"/>
              <a:t>High contrast between foreground and background</a:t>
            </a:r>
          </a:p>
          <a:p>
            <a:r>
              <a:rPr lang="en-US" dirty="0" smtClean="0"/>
              <a:t>Information is prioritized by importance (boldface)</a:t>
            </a:r>
          </a:p>
          <a:p>
            <a:r>
              <a:rPr lang="en-US" dirty="0" smtClean="0"/>
              <a:t>Color conventions (green for yes, red for no)</a:t>
            </a:r>
          </a:p>
          <a:p>
            <a:endParaRPr lang="en-US" dirty="0" smtClean="0"/>
          </a:p>
          <a:p>
            <a:endParaRPr lang="en-US" dirty="0" smtClean="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504" y="3657600"/>
            <a:ext cx="3659387" cy="2057400"/>
          </a:xfrm>
          <a:prstGeom prst="rect">
            <a:avLst/>
          </a:prstGeom>
          <a:ln>
            <a:solidFill>
              <a:schemeClr val="bg1">
                <a:lumMod val="50000"/>
              </a:schemeClr>
            </a:solidFill>
          </a:ln>
        </p:spPr>
      </p:pic>
    </p:spTree>
    <p:extLst>
      <p:ext uri="{BB962C8B-B14F-4D97-AF65-F5344CB8AC3E}">
        <p14:creationId xmlns:p14="http://schemas.microsoft.com/office/powerpoint/2010/main" val="259375434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Discussion 3.</a:t>
            </a:r>
            <a:br>
              <a:rPr lang="en-US" dirty="0" smtClean="0">
                <a:solidFill>
                  <a:schemeClr val="tx1"/>
                </a:solidFill>
              </a:rPr>
            </a:br>
            <a:r>
              <a:rPr lang="en-US" sz="2400" dirty="0" smtClean="0">
                <a:solidFill>
                  <a:schemeClr val="tx1"/>
                </a:solidFill>
              </a:rPr>
              <a:t>progress bar </a:t>
            </a:r>
            <a:r>
              <a:rPr lang="en-US" sz="2400" dirty="0" smtClean="0">
                <a:solidFill>
                  <a:schemeClr val="tx1"/>
                </a:solidFill>
              </a:rPr>
              <a:t>alternatives</a:t>
            </a:r>
            <a:endParaRPr lang="en-US" sz="2400" dirty="0">
              <a:solidFill>
                <a:schemeClr val="tx1"/>
              </a:solidFill>
            </a:endParaRPr>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r>
              <a:rPr lang="en-US" dirty="0"/>
              <a:t>P</a:t>
            </a:r>
            <a:r>
              <a:rPr lang="en-US" dirty="0" smtClean="0"/>
              <a:t>rogress bar : Informative / Scrollable / Clickable</a:t>
            </a:r>
            <a:endParaRPr lang="en-US" dirty="0" smtClean="0"/>
          </a:p>
        </p:txBody>
      </p:sp>
      <p:pic>
        <p:nvPicPr>
          <p:cNvPr id="5" name="Content Placeholder 5"/>
          <p:cNvPicPr>
            <a:picLocks noChangeAspect="1"/>
          </p:cNvPicPr>
          <p:nvPr/>
        </p:nvPicPr>
        <p:blipFill rotWithShape="1">
          <a:blip r:embed="rId2" cstate="print">
            <a:extLst>
              <a:ext uri="{28A0092B-C50C-407E-A947-70E740481C1C}">
                <a14:useLocalDpi xmlns:a14="http://schemas.microsoft.com/office/drawing/2010/main" val="0"/>
              </a:ext>
            </a:extLst>
          </a:blip>
          <a:srcRect l="14269" t="16214" b="64710"/>
          <a:stretch/>
        </p:blipFill>
        <p:spPr>
          <a:xfrm>
            <a:off x="0" y="1752600"/>
            <a:ext cx="8698277" cy="1236250"/>
          </a:xfrm>
          <a:prstGeom prst="rect">
            <a:avLst/>
          </a:prstGeom>
        </p:spPr>
      </p:pic>
    </p:spTree>
    <p:extLst>
      <p:ext uri="{BB962C8B-B14F-4D97-AF65-F5344CB8AC3E}">
        <p14:creationId xmlns:p14="http://schemas.microsoft.com/office/powerpoint/2010/main" val="108009272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solidFill>
                  <a:schemeClr val="tx1"/>
                </a:solidFill>
              </a:rPr>
              <a:t>Discussion 3.</a:t>
            </a:r>
            <a:br>
              <a:rPr lang="en-US" sz="4000" dirty="0">
                <a:solidFill>
                  <a:schemeClr val="tx1"/>
                </a:solidFill>
              </a:rPr>
            </a:br>
            <a:r>
              <a:rPr lang="en-US" sz="2700" dirty="0">
                <a:solidFill>
                  <a:schemeClr val="tx1"/>
                </a:solidFill>
              </a:rPr>
              <a:t>progress bar alternative a</a:t>
            </a:r>
            <a:endParaRPr lang="en-US" sz="2700" dirty="0"/>
          </a:p>
        </p:txBody>
      </p:sp>
      <p:pic>
        <p:nvPicPr>
          <p:cNvPr id="6" name="Picture 5" descr="progress bar_percentage.png"/>
          <p:cNvPicPr>
            <a:picLocks noChangeAspect="1"/>
          </p:cNvPicPr>
          <p:nvPr/>
        </p:nvPicPr>
        <p:blipFill rotWithShape="1">
          <a:blip r:embed="rId3">
            <a:extLst>
              <a:ext uri="{28A0092B-C50C-407E-A947-70E740481C1C}">
                <a14:useLocalDpi xmlns:a14="http://schemas.microsoft.com/office/drawing/2010/main" val="0"/>
              </a:ext>
            </a:extLst>
          </a:blip>
          <a:srcRect l="17500" t="29394" r="17292" b="23121"/>
          <a:stretch/>
        </p:blipFill>
        <p:spPr>
          <a:xfrm>
            <a:off x="-228600" y="1524000"/>
            <a:ext cx="8510710" cy="4648200"/>
          </a:xfrm>
          <a:prstGeom prst="rect">
            <a:avLst/>
          </a:prstGeom>
        </p:spPr>
      </p:pic>
    </p:spTree>
    <p:extLst>
      <p:ext uri="{BB962C8B-B14F-4D97-AF65-F5344CB8AC3E}">
        <p14:creationId xmlns:p14="http://schemas.microsoft.com/office/powerpoint/2010/main" val="19086842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solidFill>
                  <a:schemeClr val="tx1"/>
                </a:solidFill>
              </a:rPr>
              <a:t>Discussion 3.</a:t>
            </a:r>
            <a:r>
              <a:rPr lang="en-US" dirty="0">
                <a:solidFill>
                  <a:schemeClr val="tx1"/>
                </a:solidFill>
              </a:rPr>
              <a:t/>
            </a:r>
            <a:br>
              <a:rPr lang="en-US" dirty="0">
                <a:solidFill>
                  <a:schemeClr val="tx1"/>
                </a:solidFill>
              </a:rPr>
            </a:br>
            <a:r>
              <a:rPr lang="en-US" sz="2700" dirty="0">
                <a:solidFill>
                  <a:schemeClr val="tx1"/>
                </a:solidFill>
              </a:rPr>
              <a:t>progress bar alternative </a:t>
            </a:r>
            <a:r>
              <a:rPr lang="en-US" sz="2700" dirty="0" smtClean="0">
                <a:solidFill>
                  <a:schemeClr val="tx1"/>
                </a:solidFill>
              </a:rPr>
              <a:t>b</a:t>
            </a:r>
            <a:endParaRPr lang="en-US" sz="2700" dirty="0"/>
          </a:p>
        </p:txBody>
      </p:sp>
      <p:pic>
        <p:nvPicPr>
          <p:cNvPr id="4" name="Content Placeholder 3" descr="progress bar_scale.png"/>
          <p:cNvPicPr>
            <a:picLocks noGrp="1" noChangeAspect="1"/>
          </p:cNvPicPr>
          <p:nvPr>
            <p:ph idx="1"/>
          </p:nvPr>
        </p:nvPicPr>
        <p:blipFill rotWithShape="1">
          <a:blip r:embed="rId2">
            <a:extLst>
              <a:ext uri="{28A0092B-C50C-407E-A947-70E740481C1C}">
                <a14:useLocalDpi xmlns:a14="http://schemas.microsoft.com/office/drawing/2010/main" val="0"/>
              </a:ext>
            </a:extLst>
          </a:blip>
          <a:srcRect l="23602" t="28733" r="24428" b="28282"/>
          <a:stretch/>
        </p:blipFill>
        <p:spPr>
          <a:xfrm>
            <a:off x="228599" y="1600200"/>
            <a:ext cx="7247229" cy="4495800"/>
          </a:xfrm>
        </p:spPr>
      </p:pic>
    </p:spTree>
    <p:extLst>
      <p:ext uri="{BB962C8B-B14F-4D97-AF65-F5344CB8AC3E}">
        <p14:creationId xmlns:p14="http://schemas.microsoft.com/office/powerpoint/2010/main" val="305343445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324600" cy="1371600"/>
          </a:xfrm>
        </p:spPr>
        <p:txBody>
          <a:bodyPr>
            <a:normAutofit/>
          </a:bodyPr>
          <a:lstStyle/>
          <a:p>
            <a:r>
              <a:rPr lang="en-US" dirty="0">
                <a:solidFill>
                  <a:schemeClr val="tx1"/>
                </a:solidFill>
              </a:rPr>
              <a:t>Discussion 3.</a:t>
            </a:r>
            <a:br>
              <a:rPr lang="en-US" dirty="0">
                <a:solidFill>
                  <a:schemeClr val="tx1"/>
                </a:solidFill>
              </a:rPr>
            </a:br>
            <a:r>
              <a:rPr lang="en-US" sz="2400" dirty="0">
                <a:solidFill>
                  <a:schemeClr val="tx1"/>
                </a:solidFill>
              </a:rPr>
              <a:t>progress bar alternative </a:t>
            </a:r>
            <a:r>
              <a:rPr lang="en-US" sz="2400" dirty="0" smtClean="0">
                <a:solidFill>
                  <a:schemeClr val="tx1"/>
                </a:solidFill>
              </a:rPr>
              <a:t>C</a:t>
            </a:r>
            <a:endParaRPr lang="en-US" sz="2400" dirty="0"/>
          </a:p>
        </p:txBody>
      </p:sp>
      <p:pic>
        <p:nvPicPr>
          <p:cNvPr id="4" name="Content Placeholder 3" descr="progress bar_unit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2155" t="29025" r="32980" b="27405"/>
          <a:stretch/>
        </p:blipFill>
        <p:spPr>
          <a:xfrm>
            <a:off x="304800" y="1676400"/>
            <a:ext cx="5105400" cy="4785034"/>
          </a:xfrm>
        </p:spPr>
      </p:pic>
      <p:pic>
        <p:nvPicPr>
          <p:cNvPr id="5" name="Content Placeholder 5"/>
          <p:cNvPicPr>
            <a:picLocks noChangeAspect="1"/>
          </p:cNvPicPr>
          <p:nvPr/>
        </p:nvPicPr>
        <p:blipFill rotWithShape="1">
          <a:blip r:embed="rId3" cstate="print">
            <a:extLst>
              <a:ext uri="{28A0092B-C50C-407E-A947-70E740481C1C}">
                <a14:useLocalDpi xmlns:a14="http://schemas.microsoft.com/office/drawing/2010/main" val="0"/>
              </a:ext>
            </a:extLst>
          </a:blip>
          <a:srcRect l="67679" t="52292" r="4240" b="7013"/>
          <a:stretch/>
        </p:blipFill>
        <p:spPr>
          <a:xfrm>
            <a:off x="6324600" y="2590800"/>
            <a:ext cx="2248301" cy="2081197"/>
          </a:xfrm>
          <a:prstGeom prst="rect">
            <a:avLst/>
          </a:prstGeom>
        </p:spPr>
      </p:pic>
    </p:spTree>
    <p:extLst>
      <p:ext uri="{BB962C8B-B14F-4D97-AF65-F5344CB8AC3E}">
        <p14:creationId xmlns:p14="http://schemas.microsoft.com/office/powerpoint/2010/main" val="91694732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324600" cy="1371600"/>
          </a:xfrm>
        </p:spPr>
        <p:txBody>
          <a:bodyPr>
            <a:normAutofit fontScale="90000"/>
          </a:bodyPr>
          <a:lstStyle/>
          <a:p>
            <a:r>
              <a:rPr lang="en-US" sz="4000" dirty="0">
                <a:solidFill>
                  <a:schemeClr val="tx1"/>
                </a:solidFill>
              </a:rPr>
              <a:t>Discussion 4. </a:t>
            </a:r>
            <a:br>
              <a:rPr lang="en-US" sz="4000" dirty="0">
                <a:solidFill>
                  <a:schemeClr val="tx1"/>
                </a:solidFill>
              </a:rPr>
            </a:br>
            <a:r>
              <a:rPr lang="en-US" sz="2700" dirty="0">
                <a:solidFill>
                  <a:schemeClr val="tx1"/>
                </a:solidFill>
              </a:rPr>
              <a:t>Candidates list </a:t>
            </a:r>
            <a:r>
              <a:rPr lang="en-US" sz="2700" dirty="0" smtClean="0">
                <a:solidFill>
                  <a:schemeClr val="tx1"/>
                </a:solidFill>
              </a:rPr>
              <a:t>alternatives</a:t>
            </a:r>
            <a:endParaRPr lang="en-US" sz="2700" dirty="0"/>
          </a:p>
        </p:txBody>
      </p:sp>
      <p:pic>
        <p:nvPicPr>
          <p:cNvPr id="4" name="Content Placeholder 3" descr="CL_overall.png"/>
          <p:cNvPicPr>
            <a:picLocks noGrp="1" noChangeAspect="1"/>
          </p:cNvPicPr>
          <p:nvPr>
            <p:ph idx="1"/>
          </p:nvPr>
        </p:nvPicPr>
        <p:blipFill>
          <a:blip r:embed="rId2">
            <a:extLst>
              <a:ext uri="{28A0092B-C50C-407E-A947-70E740481C1C}">
                <a14:useLocalDpi xmlns:a14="http://schemas.microsoft.com/office/drawing/2010/main" val="0"/>
              </a:ext>
            </a:extLst>
          </a:blip>
          <a:srcRect l="1022" r="1022"/>
          <a:stretch>
            <a:fillRect/>
          </a:stretch>
        </p:blipFill>
        <p:spPr>
          <a:ln>
            <a:solidFill>
              <a:srgbClr val="7A7A7A"/>
            </a:solidFill>
          </a:ln>
        </p:spPr>
      </p:pic>
    </p:spTree>
    <p:extLst>
      <p:ext uri="{BB962C8B-B14F-4D97-AF65-F5344CB8AC3E}">
        <p14:creationId xmlns:p14="http://schemas.microsoft.com/office/powerpoint/2010/main" val="378451401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324600" cy="1371600"/>
          </a:xfrm>
        </p:spPr>
        <p:txBody>
          <a:bodyPr>
            <a:normAutofit fontScale="90000"/>
          </a:bodyPr>
          <a:lstStyle/>
          <a:p>
            <a:r>
              <a:rPr lang="en-US" sz="4000" dirty="0">
                <a:solidFill>
                  <a:schemeClr val="tx1"/>
                </a:solidFill>
              </a:rPr>
              <a:t>Discussion 4. </a:t>
            </a:r>
            <a:r>
              <a:rPr lang="en-US" dirty="0">
                <a:solidFill>
                  <a:schemeClr val="tx1"/>
                </a:solidFill>
              </a:rPr>
              <a:t/>
            </a:r>
            <a:br>
              <a:rPr lang="en-US" dirty="0">
                <a:solidFill>
                  <a:schemeClr val="tx1"/>
                </a:solidFill>
              </a:rPr>
            </a:br>
            <a:r>
              <a:rPr lang="en-US" sz="2700" dirty="0">
                <a:solidFill>
                  <a:schemeClr val="tx1"/>
                </a:solidFill>
              </a:rPr>
              <a:t>Candidates list alternative a</a:t>
            </a:r>
            <a:endParaRPr lang="en-US" sz="2700" dirty="0"/>
          </a:p>
        </p:txBody>
      </p:sp>
      <p:pic>
        <p:nvPicPr>
          <p:cNvPr id="4" name="Content Placeholder 3" descr="CL_text.png"/>
          <p:cNvPicPr>
            <a:picLocks noGrp="1" noChangeAspect="1"/>
          </p:cNvPicPr>
          <p:nvPr>
            <p:ph idx="1"/>
          </p:nvPr>
        </p:nvPicPr>
        <p:blipFill>
          <a:blip r:embed="rId2" cstate="print">
            <a:extLst>
              <a:ext uri="{28A0092B-C50C-407E-A947-70E740481C1C}">
                <a14:useLocalDpi xmlns:a14="http://schemas.microsoft.com/office/drawing/2010/main" val="0"/>
              </a:ext>
            </a:extLst>
          </a:blip>
          <a:srcRect t="27824" b="27824"/>
          <a:stretch>
            <a:fillRect/>
          </a:stretch>
        </p:blipFill>
        <p:spPr>
          <a:ln>
            <a:solidFill>
              <a:srgbClr val="7A7A7A"/>
            </a:solidFill>
          </a:ln>
        </p:spPr>
      </p:pic>
      <p:sp>
        <p:nvSpPr>
          <p:cNvPr id="5" name="TextBox 4"/>
          <p:cNvSpPr txBox="1"/>
          <p:nvPr/>
        </p:nvSpPr>
        <p:spPr>
          <a:xfrm>
            <a:off x="457200" y="6172200"/>
            <a:ext cx="3188418" cy="369332"/>
          </a:xfrm>
          <a:prstGeom prst="rect">
            <a:avLst/>
          </a:prstGeom>
          <a:noFill/>
        </p:spPr>
        <p:txBody>
          <a:bodyPr wrap="none" rtlCol="0">
            <a:spAutoFit/>
          </a:bodyPr>
          <a:lstStyle/>
          <a:p>
            <a:r>
              <a:rPr lang="en-US" dirty="0" smtClean="0"/>
              <a:t>Text (maximum votes ) + Text</a:t>
            </a:r>
            <a:endParaRPr lang="en-US" dirty="0"/>
          </a:p>
        </p:txBody>
      </p:sp>
    </p:spTree>
    <p:extLst>
      <p:ext uri="{BB962C8B-B14F-4D97-AF65-F5344CB8AC3E}">
        <p14:creationId xmlns:p14="http://schemas.microsoft.com/office/powerpoint/2010/main" val="236659284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EZ Ballot </a:t>
            </a:r>
            <a:r>
              <a:rPr lang="en-US" dirty="0" smtClean="0"/>
              <a:t>(</a:t>
            </a:r>
            <a:r>
              <a:rPr lang="en-US" dirty="0" smtClean="0"/>
              <a:t>original)</a:t>
            </a:r>
            <a:endParaRPr lang="en-US" dirty="0"/>
          </a:p>
        </p:txBody>
      </p:sp>
      <p:pic>
        <p:nvPicPr>
          <p:cNvPr id="1026" name="Picture 2" descr="http://www.openideo.com/open/voting/concepting/ez-ballot/gallery/ez0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082" t="13584"/>
          <a:stretch/>
        </p:blipFill>
        <p:spPr bwMode="auto">
          <a:xfrm>
            <a:off x="152400" y="1524000"/>
            <a:ext cx="4648200" cy="39709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Z ballot _multimodal input">
            <a:hlinkClick r:id="rId4"/>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1706" r="3278" b="15253"/>
          <a:stretch/>
        </p:blipFill>
        <p:spPr bwMode="auto">
          <a:xfrm>
            <a:off x="3985437" y="3733800"/>
            <a:ext cx="4986035" cy="2828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9063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162800" cy="1371600"/>
          </a:xfrm>
        </p:spPr>
        <p:txBody>
          <a:bodyPr>
            <a:normAutofit/>
          </a:bodyPr>
          <a:lstStyle/>
          <a:p>
            <a:r>
              <a:rPr lang="en-US" dirty="0">
                <a:solidFill>
                  <a:schemeClr val="tx1"/>
                </a:solidFill>
              </a:rPr>
              <a:t>Discussion 4. </a:t>
            </a:r>
            <a:br>
              <a:rPr lang="en-US" dirty="0">
                <a:solidFill>
                  <a:schemeClr val="tx1"/>
                </a:solidFill>
              </a:rPr>
            </a:br>
            <a:r>
              <a:rPr lang="en-US" sz="2400" dirty="0">
                <a:solidFill>
                  <a:schemeClr val="tx1"/>
                </a:solidFill>
              </a:rPr>
              <a:t>Candidates list alternative </a:t>
            </a:r>
            <a:r>
              <a:rPr lang="en-US" sz="2400" dirty="0" smtClean="0">
                <a:solidFill>
                  <a:schemeClr val="tx1"/>
                </a:solidFill>
              </a:rPr>
              <a:t>b</a:t>
            </a:r>
            <a:endParaRPr lang="en-US" sz="2400" dirty="0"/>
          </a:p>
        </p:txBody>
      </p:sp>
      <p:pic>
        <p:nvPicPr>
          <p:cNvPr id="4" name="Content Placeholder 3" descr="CL_graphic.png"/>
          <p:cNvPicPr>
            <a:picLocks noGrp="1" noChangeAspect="1"/>
          </p:cNvPicPr>
          <p:nvPr>
            <p:ph idx="1"/>
          </p:nvPr>
        </p:nvPicPr>
        <p:blipFill>
          <a:blip r:embed="rId2" cstate="print">
            <a:extLst>
              <a:ext uri="{28A0092B-C50C-407E-A947-70E740481C1C}">
                <a14:useLocalDpi xmlns:a14="http://schemas.microsoft.com/office/drawing/2010/main" val="0"/>
              </a:ext>
            </a:extLst>
          </a:blip>
          <a:srcRect t="27824" b="27824"/>
          <a:stretch>
            <a:fillRect/>
          </a:stretch>
        </p:blipFill>
        <p:spPr>
          <a:ln>
            <a:solidFill>
              <a:srgbClr val="7A7A7A"/>
            </a:solidFill>
          </a:ln>
        </p:spPr>
      </p:pic>
      <p:sp>
        <p:nvSpPr>
          <p:cNvPr id="5" name="TextBox 4"/>
          <p:cNvSpPr txBox="1"/>
          <p:nvPr/>
        </p:nvSpPr>
        <p:spPr>
          <a:xfrm>
            <a:off x="457200" y="6172200"/>
            <a:ext cx="3916457" cy="369332"/>
          </a:xfrm>
          <a:prstGeom prst="rect">
            <a:avLst/>
          </a:prstGeom>
          <a:noFill/>
        </p:spPr>
        <p:txBody>
          <a:bodyPr wrap="none" rtlCol="0">
            <a:spAutoFit/>
          </a:bodyPr>
          <a:lstStyle/>
          <a:p>
            <a:r>
              <a:rPr lang="en-US" dirty="0" smtClean="0"/>
              <a:t>Graphic (maximum votes ) + graphic</a:t>
            </a:r>
            <a:endParaRPr lang="en-US" dirty="0"/>
          </a:p>
        </p:txBody>
      </p:sp>
    </p:spTree>
    <p:extLst>
      <p:ext uri="{BB962C8B-B14F-4D97-AF65-F5344CB8AC3E}">
        <p14:creationId xmlns:p14="http://schemas.microsoft.com/office/powerpoint/2010/main" val="262748094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172200" cy="1371600"/>
          </a:xfrm>
        </p:spPr>
        <p:txBody>
          <a:bodyPr>
            <a:normAutofit fontScale="90000"/>
          </a:bodyPr>
          <a:lstStyle/>
          <a:p>
            <a:r>
              <a:rPr lang="en-US" sz="4000" dirty="0">
                <a:solidFill>
                  <a:schemeClr val="tx1"/>
                </a:solidFill>
              </a:rPr>
              <a:t>Discussion 4. </a:t>
            </a:r>
            <a:br>
              <a:rPr lang="en-US" sz="4000" dirty="0">
                <a:solidFill>
                  <a:schemeClr val="tx1"/>
                </a:solidFill>
              </a:rPr>
            </a:br>
            <a:r>
              <a:rPr lang="en-US" sz="2700" dirty="0">
                <a:solidFill>
                  <a:schemeClr val="tx1"/>
                </a:solidFill>
              </a:rPr>
              <a:t>Candidates list alternative </a:t>
            </a:r>
            <a:r>
              <a:rPr lang="en-US" sz="2700" dirty="0" smtClean="0">
                <a:solidFill>
                  <a:schemeClr val="tx1"/>
                </a:solidFill>
              </a:rPr>
              <a:t>c</a:t>
            </a:r>
            <a:endParaRPr lang="en-US" sz="2700" dirty="0"/>
          </a:p>
        </p:txBody>
      </p:sp>
      <p:pic>
        <p:nvPicPr>
          <p:cNvPr id="4" name="Content Placeholder 3" descr="CL_text plus graphic.pn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69" t="22210" r="254" b="31173"/>
          <a:stretch/>
        </p:blipFill>
        <p:spPr>
          <a:xfrm>
            <a:off x="457200" y="1600199"/>
            <a:ext cx="7467600" cy="4533265"/>
          </a:xfrm>
          <a:ln>
            <a:solidFill>
              <a:srgbClr val="7A7A7A"/>
            </a:solidFill>
          </a:ln>
        </p:spPr>
      </p:pic>
      <p:sp>
        <p:nvSpPr>
          <p:cNvPr id="5" name="TextBox 4"/>
          <p:cNvSpPr txBox="1"/>
          <p:nvPr/>
        </p:nvSpPr>
        <p:spPr>
          <a:xfrm>
            <a:off x="457200" y="6172200"/>
            <a:ext cx="3531736" cy="369332"/>
          </a:xfrm>
          <a:prstGeom prst="rect">
            <a:avLst/>
          </a:prstGeom>
          <a:noFill/>
        </p:spPr>
        <p:txBody>
          <a:bodyPr wrap="none" rtlCol="0">
            <a:spAutoFit/>
          </a:bodyPr>
          <a:lstStyle/>
          <a:p>
            <a:r>
              <a:rPr lang="en-US" dirty="0" smtClean="0"/>
              <a:t>Text (maximum votes ) + graphic</a:t>
            </a:r>
            <a:endParaRPr lang="en-US" dirty="0"/>
          </a:p>
        </p:txBody>
      </p:sp>
    </p:spTree>
    <p:extLst>
      <p:ext uri="{BB962C8B-B14F-4D97-AF65-F5344CB8AC3E}">
        <p14:creationId xmlns:p14="http://schemas.microsoft.com/office/powerpoint/2010/main" val="124405459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Redundant </a:t>
            </a:r>
            <a:r>
              <a:rPr lang="en-US" dirty="0"/>
              <a:t>cues</a:t>
            </a:r>
          </a:p>
        </p:txBody>
      </p:sp>
      <p:sp>
        <p:nvSpPr>
          <p:cNvPr id="3" name="Content Placeholder 2"/>
          <p:cNvSpPr>
            <a:spLocks noGrp="1"/>
          </p:cNvSpPr>
          <p:nvPr>
            <p:ph idx="1"/>
          </p:nvPr>
        </p:nvSpPr>
        <p:spPr/>
        <p:txBody>
          <a:bodyPr>
            <a:normAutofit fontScale="92500" lnSpcReduction="10000"/>
          </a:bodyPr>
          <a:lstStyle/>
          <a:p>
            <a:r>
              <a:rPr lang="en-US" dirty="0" smtClean="0"/>
              <a:t>Simultaneous visual display and audio of screen content.</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r>
              <a:rPr lang="en-US" b="0" dirty="0" smtClean="0"/>
              <a:t>Many low-vision users complain about the lack of simultaneous visual and audio interface </a:t>
            </a:r>
            <a:r>
              <a:rPr lang="en-US" dirty="0" smtClean="0">
                <a:solidFill>
                  <a:schemeClr val="accent2"/>
                </a:solidFill>
              </a:rPr>
              <a:t>(Burton &amp; </a:t>
            </a:r>
            <a:r>
              <a:rPr lang="en-US" dirty="0" err="1" smtClean="0">
                <a:solidFill>
                  <a:schemeClr val="accent2"/>
                </a:solidFill>
              </a:rPr>
              <a:t>Uslan</a:t>
            </a:r>
            <a:r>
              <a:rPr lang="en-US" dirty="0" smtClean="0">
                <a:solidFill>
                  <a:schemeClr val="accent2"/>
                </a:solidFill>
              </a:rPr>
              <a:t>, 2002; Pierce, 2005; </a:t>
            </a:r>
            <a:r>
              <a:rPr lang="en-US" dirty="0" err="1" smtClean="0">
                <a:solidFill>
                  <a:schemeClr val="accent2"/>
                </a:solidFill>
              </a:rPr>
              <a:t>Runyan</a:t>
            </a:r>
            <a:r>
              <a:rPr lang="en-US" dirty="0" smtClean="0">
                <a:solidFill>
                  <a:schemeClr val="accent2"/>
                </a:solidFill>
              </a:rPr>
              <a:t> &amp; Tobias, 2007) </a:t>
            </a:r>
          </a:p>
          <a:p>
            <a:endParaRPr lang="en-US" dirty="0" smtClean="0"/>
          </a:p>
          <a:p>
            <a:endParaRPr lang="en-US" dirty="0" smtClean="0"/>
          </a:p>
          <a:p>
            <a:endParaRPr lang="en-US" dirty="0" smtClean="0"/>
          </a:p>
          <a:p>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2286000"/>
            <a:ext cx="4343400" cy="2441970"/>
          </a:xfrm>
          <a:prstGeom prst="rect">
            <a:avLst/>
          </a:prstGeom>
          <a:ln>
            <a:solidFill>
              <a:schemeClr val="bg1">
                <a:lumMod val="50000"/>
              </a:schemeClr>
            </a:solidFill>
          </a:ln>
        </p:spPr>
      </p:pic>
      <p:pic>
        <p:nvPicPr>
          <p:cNvPr id="2050" name="Picture 2" descr="https://encrypted-tbn0.gstatic.com/images?q=tbn:ANd9GcQuhZI1sGWQjejMDs65VgVdPcDAO6NEceGxzeTpefALEF76w0XkP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76098" y="2435422"/>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1" name="Plus 10"/>
          <p:cNvSpPr/>
          <p:nvPr/>
        </p:nvSpPr>
        <p:spPr>
          <a:xfrm>
            <a:off x="4953000" y="3005766"/>
            <a:ext cx="685800" cy="685800"/>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929341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Redundant </a:t>
            </a:r>
            <a:r>
              <a:rPr lang="en-US" dirty="0" smtClean="0"/>
              <a:t>cues</a:t>
            </a:r>
            <a:endParaRPr lang="en-US" dirty="0"/>
          </a:p>
        </p:txBody>
      </p:sp>
      <p:sp>
        <p:nvSpPr>
          <p:cNvPr id="3" name="Content Placeholder 2"/>
          <p:cNvSpPr>
            <a:spLocks noGrp="1"/>
          </p:cNvSpPr>
          <p:nvPr>
            <p:ph idx="1"/>
          </p:nvPr>
        </p:nvSpPr>
        <p:spPr/>
        <p:txBody>
          <a:bodyPr/>
          <a:lstStyle/>
          <a:p>
            <a:r>
              <a:rPr lang="en-US" dirty="0" smtClean="0"/>
              <a:t>Redundant cues for the buttons (color</a:t>
            </a:r>
            <a:r>
              <a:rPr lang="en-US" dirty="0"/>
              <a:t>, text, </a:t>
            </a:r>
            <a:r>
              <a:rPr lang="en-US" dirty="0" smtClean="0"/>
              <a:t>icon</a:t>
            </a:r>
            <a:r>
              <a:rPr lang="en-US" dirty="0"/>
              <a:t>, </a:t>
            </a:r>
            <a:r>
              <a:rPr lang="en-US" dirty="0" smtClean="0"/>
              <a:t>and sound)</a:t>
            </a:r>
          </a:p>
          <a:p>
            <a:r>
              <a:rPr lang="en-US" dirty="0"/>
              <a:t>Speech sound (e.g., “EZ Review”, “Help”) is added to indicate that an action has occurred.</a:t>
            </a:r>
          </a:p>
          <a:p>
            <a:endParaRPr lang="en-US" dirty="0"/>
          </a:p>
          <a:p>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025" y="3048000"/>
            <a:ext cx="5438775" cy="3057818"/>
          </a:xfrm>
          <a:prstGeom prst="rect">
            <a:avLst/>
          </a:prstGeom>
        </p:spPr>
      </p:pic>
    </p:spTree>
    <p:extLst>
      <p:ext uri="{BB962C8B-B14F-4D97-AF65-F5344CB8AC3E}">
        <p14:creationId xmlns:p14="http://schemas.microsoft.com/office/powerpoint/2010/main" val="323287613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Redundant </a:t>
            </a:r>
            <a:r>
              <a:rPr lang="en-US" dirty="0" smtClean="0"/>
              <a:t>cues</a:t>
            </a:r>
            <a:endParaRPr lang="en-US" dirty="0"/>
          </a:p>
        </p:txBody>
      </p:sp>
      <p:sp>
        <p:nvSpPr>
          <p:cNvPr id="3" name="Content Placeholder 2"/>
          <p:cNvSpPr>
            <a:spLocks noGrp="1"/>
          </p:cNvSpPr>
          <p:nvPr>
            <p:ph idx="1"/>
          </p:nvPr>
        </p:nvSpPr>
        <p:spPr/>
        <p:txBody>
          <a:bodyPr/>
          <a:lstStyle/>
          <a:p>
            <a:r>
              <a:rPr lang="en-US" dirty="0" smtClean="0"/>
              <a:t>Redundant cues for the navigation (icon, text, finger gesture)</a:t>
            </a:r>
          </a:p>
          <a:p>
            <a:endParaRPr lang="en-US" dirty="0"/>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9600" y="2438400"/>
            <a:ext cx="3657600" cy="2056396"/>
          </a:xfrm>
          <a:prstGeom prst="rect">
            <a:avLst/>
          </a:prstGeom>
          <a:ln>
            <a:solidFill>
              <a:schemeClr val="bg1">
                <a:lumMod val="50000"/>
              </a:schemeClr>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2438400"/>
            <a:ext cx="3657600" cy="2056396"/>
          </a:xfrm>
          <a:prstGeom prst="rect">
            <a:avLst/>
          </a:prstGeom>
          <a:ln>
            <a:solidFill>
              <a:schemeClr val="bg1">
                <a:lumMod val="50000"/>
              </a:schemeClr>
            </a:solidFill>
          </a:ln>
        </p:spPr>
      </p:pic>
    </p:spTree>
    <p:extLst>
      <p:ext uri="{BB962C8B-B14F-4D97-AF65-F5344CB8AC3E}">
        <p14:creationId xmlns:p14="http://schemas.microsoft.com/office/powerpoint/2010/main" val="25517708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schemeClr val="tx1"/>
                </a:solidFill>
              </a:rPr>
              <a:t>Discussion </a:t>
            </a:r>
            <a:r>
              <a:rPr lang="en-US" sz="3200" dirty="0" smtClean="0">
                <a:solidFill>
                  <a:schemeClr val="tx1"/>
                </a:solidFill>
              </a:rPr>
              <a:t>5.</a:t>
            </a:r>
            <a:r>
              <a:rPr lang="en-US" sz="3200" dirty="0">
                <a:solidFill>
                  <a:schemeClr val="tx1"/>
                </a:solidFill>
              </a:rPr>
              <a:t/>
            </a:r>
            <a:br>
              <a:rPr lang="en-US" sz="3200" dirty="0">
                <a:solidFill>
                  <a:schemeClr val="tx1"/>
                </a:solidFill>
              </a:rPr>
            </a:br>
            <a:r>
              <a:rPr lang="en-US" sz="2400" dirty="0" smtClean="0">
                <a:solidFill>
                  <a:schemeClr val="tx1"/>
                </a:solidFill>
              </a:rPr>
              <a:t>EZ write-in alternatives</a:t>
            </a:r>
            <a:endParaRPr lang="en-US" sz="2400" dirty="0">
              <a:solidFill>
                <a:schemeClr val="tx1"/>
              </a:solidFill>
            </a:endParaRPr>
          </a:p>
        </p:txBody>
      </p:sp>
      <p:sp>
        <p:nvSpPr>
          <p:cNvPr id="4" name="Content Placeholder 3"/>
          <p:cNvSpPr>
            <a:spLocks noGrp="1"/>
          </p:cNvSpPr>
          <p:nvPr>
            <p:ph idx="1"/>
          </p:nvPr>
        </p:nvSpPr>
        <p:spPr/>
        <p:txBody>
          <a:bodyPr/>
          <a:lstStyle/>
          <a:p>
            <a:pPr marL="457200" indent="-457200">
              <a:buFont typeface="+mj-lt"/>
              <a:buAutoNum type="alphaUcPeriod"/>
            </a:pPr>
            <a:r>
              <a:rPr lang="en-US" dirty="0"/>
              <a:t>Slider Type</a:t>
            </a:r>
          </a:p>
          <a:p>
            <a:pPr marL="457200" indent="-457200">
              <a:buFont typeface="+mj-lt"/>
              <a:buAutoNum type="alphaUcPeriod"/>
            </a:pPr>
            <a:r>
              <a:rPr lang="en-US" dirty="0"/>
              <a:t>Spinner Type</a:t>
            </a:r>
          </a:p>
          <a:p>
            <a:endParaRPr lang="en-US" dirty="0"/>
          </a:p>
        </p:txBody>
      </p:sp>
    </p:spTree>
    <p:extLst>
      <p:ext uri="{BB962C8B-B14F-4D97-AF65-F5344CB8AC3E}">
        <p14:creationId xmlns:p14="http://schemas.microsoft.com/office/powerpoint/2010/main" val="176963051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324600" cy="1371600"/>
          </a:xfrm>
        </p:spPr>
        <p:txBody>
          <a:bodyPr>
            <a:normAutofit fontScale="90000"/>
          </a:bodyPr>
          <a:lstStyle/>
          <a:p>
            <a:r>
              <a:rPr lang="en-US" dirty="0">
                <a:solidFill>
                  <a:schemeClr val="tx1"/>
                </a:solidFill>
              </a:rPr>
              <a:t>Discussion </a:t>
            </a:r>
            <a:r>
              <a:rPr lang="en-US" dirty="0" smtClean="0">
                <a:solidFill>
                  <a:schemeClr val="tx1"/>
                </a:solidFill>
              </a:rPr>
              <a:t>5.</a:t>
            </a:r>
            <a:r>
              <a:rPr lang="en-US" dirty="0">
                <a:solidFill>
                  <a:schemeClr val="tx1"/>
                </a:solidFill>
              </a:rPr>
              <a:t/>
            </a:r>
            <a:br>
              <a:rPr lang="en-US" dirty="0">
                <a:solidFill>
                  <a:schemeClr val="tx1"/>
                </a:solidFill>
              </a:rPr>
            </a:br>
            <a:r>
              <a:rPr lang="en-US" sz="2700" dirty="0" err="1">
                <a:solidFill>
                  <a:schemeClr val="tx1"/>
                </a:solidFill>
              </a:rPr>
              <a:t>ez</a:t>
            </a:r>
            <a:r>
              <a:rPr lang="en-US" sz="2700" dirty="0">
                <a:solidFill>
                  <a:schemeClr val="tx1"/>
                </a:solidFill>
              </a:rPr>
              <a:t> write-in </a:t>
            </a:r>
            <a:r>
              <a:rPr lang="en-US" sz="2700" dirty="0" smtClean="0">
                <a:solidFill>
                  <a:schemeClr val="tx1"/>
                </a:solidFill>
              </a:rPr>
              <a:t>alternative A: </a:t>
            </a:r>
            <a:r>
              <a:rPr lang="en-US" sz="2700" dirty="0">
                <a:solidFill>
                  <a:schemeClr val="tx1"/>
                </a:solidFill>
              </a:rPr>
              <a:t>Slider</a:t>
            </a:r>
          </a:p>
        </p:txBody>
      </p:sp>
      <p:sp>
        <p:nvSpPr>
          <p:cNvPr id="3" name="Content Placeholder 2"/>
          <p:cNvSpPr>
            <a:spLocks noGrp="1"/>
          </p:cNvSpPr>
          <p:nvPr>
            <p:ph idx="1"/>
          </p:nvPr>
        </p:nvSpPr>
        <p:spPr>
          <a:xfrm>
            <a:off x="457200" y="5486400"/>
            <a:ext cx="6705600" cy="1143000"/>
          </a:xfrm>
        </p:spPr>
        <p:txBody>
          <a:bodyPr>
            <a:normAutofit fontScale="85000" lnSpcReduction="20000"/>
          </a:bodyPr>
          <a:lstStyle/>
          <a:p>
            <a:r>
              <a:rPr lang="en-US" b="0" dirty="0"/>
              <a:t>PROs: Showing the whole alphabet </a:t>
            </a:r>
            <a:r>
              <a:rPr lang="en-US" b="0" dirty="0" smtClean="0"/>
              <a:t>; Provide </a:t>
            </a:r>
            <a:r>
              <a:rPr lang="en-US" b="0" dirty="0"/>
              <a:t>random access to the letters</a:t>
            </a:r>
          </a:p>
          <a:p>
            <a:r>
              <a:rPr lang="en-US" b="0" dirty="0"/>
              <a:t>CONs: Need more refined motor control; Need to move finger across the bottom of the screen</a:t>
            </a:r>
          </a:p>
        </p:txBody>
      </p:sp>
      <p:pic>
        <p:nvPicPr>
          <p:cNvPr id="7" name="Picture 5" descr="E:\Dropbox\XX_Master\I_Image\1_SliderType\SliderType_Feb6byXX.jpg"/>
          <p:cNvPicPr>
            <a:picLocks noChangeAspect="1" noChangeArrowheads="1"/>
          </p:cNvPicPr>
          <p:nvPr/>
        </p:nvPicPr>
        <p:blipFill>
          <a:blip r:embed="rId2" cstate="print"/>
          <a:srcRect/>
          <a:stretch>
            <a:fillRect/>
          </a:stretch>
        </p:blipFill>
        <p:spPr bwMode="auto">
          <a:xfrm>
            <a:off x="533400" y="1676400"/>
            <a:ext cx="6553200" cy="36843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431677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400"/>
            <a:ext cx="6705600" cy="1143000"/>
          </a:xfrm>
        </p:spPr>
        <p:txBody>
          <a:bodyPr>
            <a:normAutofit fontScale="85000" lnSpcReduction="20000"/>
          </a:bodyPr>
          <a:lstStyle/>
          <a:p>
            <a:r>
              <a:rPr lang="en-US" b="0" dirty="0"/>
              <a:t>PROs: </a:t>
            </a:r>
            <a:r>
              <a:rPr lang="en-US" altLang="zh-CN" b="0" dirty="0"/>
              <a:t>Require less refined motor </a:t>
            </a:r>
            <a:r>
              <a:rPr lang="en-US" altLang="zh-CN" b="0" dirty="0" smtClean="0"/>
              <a:t>control; User’s </a:t>
            </a:r>
            <a:r>
              <a:rPr lang="en-US" altLang="zh-CN" b="0" dirty="0"/>
              <a:t>finger could stay in one place.</a:t>
            </a:r>
          </a:p>
          <a:p>
            <a:r>
              <a:rPr lang="en-US" b="0" dirty="0" smtClean="0"/>
              <a:t>CONs</a:t>
            </a:r>
            <a:r>
              <a:rPr lang="en-US" b="0" dirty="0"/>
              <a:t>: </a:t>
            </a:r>
            <a:r>
              <a:rPr lang="en-US" altLang="zh-CN" b="0" dirty="0"/>
              <a:t>Could be confusing for people who haven’t used a spinner before.</a:t>
            </a:r>
          </a:p>
          <a:p>
            <a:endParaRPr lang="en-US" b="0" dirty="0"/>
          </a:p>
        </p:txBody>
      </p:sp>
      <p:pic>
        <p:nvPicPr>
          <p:cNvPr id="8" name="Picture 7" descr="E:\Dropbox\XX_Master\I_Image\2_SpinnerType\SpinnerType_Feb6byXX.jpg"/>
          <p:cNvPicPr>
            <a:picLocks noChangeAspect="1" noChangeArrowheads="1"/>
          </p:cNvPicPr>
          <p:nvPr/>
        </p:nvPicPr>
        <p:blipFill>
          <a:blip r:embed="rId2" cstate="print"/>
          <a:srcRect/>
          <a:stretch>
            <a:fillRect/>
          </a:stretch>
        </p:blipFill>
        <p:spPr bwMode="auto">
          <a:xfrm>
            <a:off x="533400" y="1676399"/>
            <a:ext cx="6553200" cy="3684375"/>
          </a:xfrm>
          <a:prstGeom prst="rect">
            <a:avLst/>
          </a:prstGeom>
          <a:ln>
            <a:noFill/>
          </a:ln>
          <a:effectLst>
            <a:outerShdw blurRad="190500" algn="tl" rotWithShape="0">
              <a:srgbClr val="000000">
                <a:alpha val="70000"/>
              </a:srgbClr>
            </a:outerShdw>
          </a:effectLst>
        </p:spPr>
      </p:pic>
      <p:sp>
        <p:nvSpPr>
          <p:cNvPr id="9" name="Title 1"/>
          <p:cNvSpPr txBox="1">
            <a:spLocks/>
          </p:cNvSpPr>
          <p:nvPr/>
        </p:nvSpPr>
        <p:spPr>
          <a:xfrm>
            <a:off x="457200" y="152718"/>
            <a:ext cx="6629400" cy="1371600"/>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sz="3300" dirty="0" smtClean="0">
                <a:solidFill>
                  <a:schemeClr val="tx1"/>
                </a:solidFill>
              </a:rPr>
              <a:t>Discussion 5.</a:t>
            </a:r>
            <a:r>
              <a:rPr lang="en-US" dirty="0" smtClean="0">
                <a:solidFill>
                  <a:schemeClr val="tx1"/>
                </a:solidFill>
              </a:rPr>
              <a:t/>
            </a:r>
            <a:br>
              <a:rPr lang="en-US" dirty="0" smtClean="0">
                <a:solidFill>
                  <a:schemeClr val="tx1"/>
                </a:solidFill>
              </a:rPr>
            </a:br>
            <a:r>
              <a:rPr lang="en-US" sz="2500" dirty="0" err="1" smtClean="0">
                <a:solidFill>
                  <a:schemeClr val="tx1"/>
                </a:solidFill>
              </a:rPr>
              <a:t>ez</a:t>
            </a:r>
            <a:r>
              <a:rPr lang="en-US" sz="2500" dirty="0" smtClean="0">
                <a:solidFill>
                  <a:schemeClr val="tx1"/>
                </a:solidFill>
              </a:rPr>
              <a:t> write-in alternative B: spinner</a:t>
            </a:r>
            <a:endParaRPr lang="en-US" sz="2500" dirty="0">
              <a:solidFill>
                <a:schemeClr val="tx1"/>
              </a:solidFill>
            </a:endParaRPr>
          </a:p>
        </p:txBody>
      </p:sp>
    </p:spTree>
    <p:extLst>
      <p:ext uri="{BB962C8B-B14F-4D97-AF65-F5344CB8AC3E}">
        <p14:creationId xmlns:p14="http://schemas.microsoft.com/office/powerpoint/2010/main" val="30353683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Tolerance for error</a:t>
            </a:r>
            <a:endParaRPr lang="en-US" dirty="0"/>
          </a:p>
        </p:txBody>
      </p:sp>
      <p:sp>
        <p:nvSpPr>
          <p:cNvPr id="3" name="Content Placeholder 2"/>
          <p:cNvSpPr>
            <a:spLocks noGrp="1"/>
          </p:cNvSpPr>
          <p:nvPr>
            <p:ph idx="1"/>
          </p:nvPr>
        </p:nvSpPr>
        <p:spPr/>
        <p:txBody>
          <a:bodyPr/>
          <a:lstStyle/>
          <a:p>
            <a:r>
              <a:rPr lang="en-US" dirty="0" smtClean="0"/>
              <a:t>The design </a:t>
            </a:r>
            <a:r>
              <a:rPr lang="en-US" dirty="0" smtClean="0">
                <a:solidFill>
                  <a:schemeClr val="accent5"/>
                </a:solidFill>
              </a:rPr>
              <a:t>minimizes hazards </a:t>
            </a:r>
            <a:r>
              <a:rPr lang="en-US" dirty="0" smtClean="0"/>
              <a:t>and the adverse consequences of accidental or unintended actions. </a:t>
            </a:r>
          </a:p>
          <a:p>
            <a:endParaRPr lang="en-US" dirty="0" smtClean="0"/>
          </a:p>
          <a:p>
            <a:pPr marL="342900" indent="-342900">
              <a:buFontTx/>
              <a:buChar char="-"/>
            </a:pPr>
            <a:r>
              <a:rPr lang="en-US" dirty="0" smtClean="0"/>
              <a:t>Prompt</a:t>
            </a:r>
            <a:r>
              <a:rPr lang="en-US" dirty="0"/>
              <a:t>s</a:t>
            </a:r>
            <a:endParaRPr lang="en-US" dirty="0" smtClean="0"/>
          </a:p>
          <a:p>
            <a:pPr marL="342900" indent="-342900">
              <a:buFontTx/>
              <a:buChar char="-"/>
            </a:pPr>
            <a:r>
              <a:rPr lang="en-US" dirty="0" smtClean="0"/>
              <a:t>Sub-review</a:t>
            </a:r>
          </a:p>
        </p:txBody>
      </p:sp>
      <p:sp>
        <p:nvSpPr>
          <p:cNvPr id="4" name="Rectangle 3"/>
          <p:cNvSpPr/>
          <p:nvPr/>
        </p:nvSpPr>
        <p:spPr>
          <a:xfrm>
            <a:off x="5755441" y="4081271"/>
            <a:ext cx="1295400" cy="6858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tx1"/>
                </a:solidFill>
              </a:rPr>
              <a:t>Contest 2</a:t>
            </a:r>
          </a:p>
          <a:p>
            <a:pPr algn="ctr"/>
            <a:r>
              <a:rPr lang="en-US" sz="1600" dirty="0" smtClean="0">
                <a:solidFill>
                  <a:schemeClr val="tx1"/>
                </a:solidFill>
              </a:rPr>
              <a:t>overview</a:t>
            </a:r>
            <a:endParaRPr lang="en-US" sz="1600" dirty="0">
              <a:solidFill>
                <a:schemeClr val="tx1"/>
              </a:solidFill>
            </a:endParaRPr>
          </a:p>
        </p:txBody>
      </p:sp>
      <p:sp>
        <p:nvSpPr>
          <p:cNvPr id="5" name="Rectangle 4"/>
          <p:cNvSpPr/>
          <p:nvPr/>
        </p:nvSpPr>
        <p:spPr>
          <a:xfrm>
            <a:off x="152400" y="4081270"/>
            <a:ext cx="1295400" cy="6858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tx1"/>
                </a:solidFill>
              </a:rPr>
              <a:t>Contest 1</a:t>
            </a:r>
          </a:p>
          <a:p>
            <a:pPr algn="ctr"/>
            <a:r>
              <a:rPr lang="en-US" sz="1600" dirty="0">
                <a:solidFill>
                  <a:schemeClr val="tx1"/>
                </a:solidFill>
              </a:rPr>
              <a:t>O</a:t>
            </a:r>
            <a:r>
              <a:rPr lang="en-US" sz="1600" dirty="0" smtClean="0">
                <a:solidFill>
                  <a:schemeClr val="tx1"/>
                </a:solidFill>
              </a:rPr>
              <a:t>verview</a:t>
            </a:r>
            <a:endParaRPr lang="en-US" sz="1600" dirty="0">
              <a:solidFill>
                <a:schemeClr val="tx1"/>
              </a:solidFill>
            </a:endParaRPr>
          </a:p>
        </p:txBody>
      </p:sp>
      <p:sp>
        <p:nvSpPr>
          <p:cNvPr id="6" name="Rectangle 5"/>
          <p:cNvSpPr/>
          <p:nvPr/>
        </p:nvSpPr>
        <p:spPr>
          <a:xfrm>
            <a:off x="7543800" y="4081270"/>
            <a:ext cx="1295400" cy="68580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smtClean="0">
                <a:solidFill>
                  <a:schemeClr val="tx1"/>
                </a:solidFill>
              </a:rPr>
              <a:t>Cast</a:t>
            </a:r>
            <a:endParaRPr lang="en-US" sz="1600" dirty="0">
              <a:solidFill>
                <a:schemeClr val="tx1"/>
              </a:solidFill>
            </a:endParaRPr>
          </a:p>
        </p:txBody>
      </p:sp>
      <p:sp>
        <p:nvSpPr>
          <p:cNvPr id="7" name="Rectangle 6"/>
          <p:cNvSpPr/>
          <p:nvPr/>
        </p:nvSpPr>
        <p:spPr>
          <a:xfrm>
            <a:off x="1611582" y="4074920"/>
            <a:ext cx="1295400" cy="6858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400" dirty="0" smtClean="0">
                <a:solidFill>
                  <a:schemeClr val="tx1"/>
                </a:solidFill>
              </a:rPr>
              <a:t> Candidate 1</a:t>
            </a:r>
            <a:endParaRPr lang="en-US" sz="1400" dirty="0">
              <a:solidFill>
                <a:schemeClr val="tx1"/>
              </a:solidFill>
            </a:endParaRPr>
          </a:p>
        </p:txBody>
      </p:sp>
      <p:grpSp>
        <p:nvGrpSpPr>
          <p:cNvPr id="8" name="Group 7"/>
          <p:cNvGrpSpPr/>
          <p:nvPr/>
        </p:nvGrpSpPr>
        <p:grpSpPr>
          <a:xfrm>
            <a:off x="7101258" y="4379720"/>
            <a:ext cx="344721" cy="76200"/>
            <a:chOff x="6843424" y="1885506"/>
            <a:chExt cx="420921" cy="101545"/>
          </a:xfrm>
        </p:grpSpPr>
        <p:sp>
          <p:nvSpPr>
            <p:cNvPr id="9" name="Oval 8"/>
            <p:cNvSpPr/>
            <p:nvPr/>
          </p:nvSpPr>
          <p:spPr>
            <a:xfrm>
              <a:off x="6843424" y="1885506"/>
              <a:ext cx="101545" cy="1015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003112" y="1885506"/>
              <a:ext cx="101545" cy="1015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162800" y="1885506"/>
              <a:ext cx="101545" cy="1015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4195683" y="4074920"/>
            <a:ext cx="1295400" cy="685800"/>
          </a:xfrm>
          <a:prstGeom prst="rect">
            <a:avLst/>
          </a:prstGeom>
          <a:solidFill>
            <a:schemeClr val="accent5">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tx1"/>
                </a:solidFill>
              </a:rPr>
              <a:t>Sub-review</a:t>
            </a:r>
            <a:endParaRPr lang="en-US" sz="1600" dirty="0">
              <a:solidFill>
                <a:schemeClr val="tx1"/>
              </a:solidFill>
            </a:endParaRPr>
          </a:p>
        </p:txBody>
      </p:sp>
      <p:sp>
        <p:nvSpPr>
          <p:cNvPr id="13" name="Rectangle 12"/>
          <p:cNvSpPr/>
          <p:nvPr/>
        </p:nvSpPr>
        <p:spPr>
          <a:xfrm>
            <a:off x="3086100" y="4189220"/>
            <a:ext cx="918076" cy="457200"/>
          </a:xfrm>
          <a:prstGeom prst="rect">
            <a:avLst/>
          </a:prstGeom>
          <a:solidFill>
            <a:schemeClr val="accent3"/>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bg1"/>
                </a:solidFill>
              </a:rPr>
              <a:t>Prompt</a:t>
            </a:r>
            <a:endParaRPr lang="en-US" sz="1400" dirty="0">
              <a:solidFill>
                <a:schemeClr val="bg1"/>
              </a:solidFill>
            </a:endParaRPr>
          </a:p>
        </p:txBody>
      </p:sp>
      <p:cxnSp>
        <p:nvCxnSpPr>
          <p:cNvPr id="14" name="Elbow Connector 13"/>
          <p:cNvCxnSpPr>
            <a:stCxn id="13" idx="2"/>
            <a:endCxn id="7" idx="2"/>
          </p:cNvCxnSpPr>
          <p:nvPr/>
        </p:nvCxnSpPr>
        <p:spPr>
          <a:xfrm rot="5400000">
            <a:off x="2845060" y="4060642"/>
            <a:ext cx="114300" cy="1285856"/>
          </a:xfrm>
          <a:prstGeom prst="bentConnector3">
            <a:avLst>
              <a:gd name="adj1" fmla="val 300000"/>
            </a:avLst>
          </a:prstGeom>
          <a:ln w="12700">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622792" y="4728970"/>
            <a:ext cx="381384" cy="276999"/>
          </a:xfrm>
          <a:prstGeom prst="rect">
            <a:avLst/>
          </a:prstGeom>
          <a:noFill/>
        </p:spPr>
        <p:txBody>
          <a:bodyPr wrap="none" rtlCol="0">
            <a:spAutoFit/>
          </a:bodyPr>
          <a:lstStyle/>
          <a:p>
            <a:r>
              <a:rPr lang="en-US" altLang="zh-CN" sz="1200" dirty="0" smtClean="0">
                <a:latin typeface="Segoe UI" pitchFamily="34" charset="0"/>
                <a:ea typeface="Segoe UI" pitchFamily="34" charset="0"/>
                <a:cs typeface="Segoe UI" pitchFamily="34" charset="0"/>
              </a:rPr>
              <a:t>No</a:t>
            </a:r>
            <a:endParaRPr lang="zh-CN" altLang="en-US" sz="1200" dirty="0">
              <a:latin typeface="Segoe UI" pitchFamily="34" charset="0"/>
              <a:cs typeface="Segoe UI" pitchFamily="34" charset="0"/>
            </a:endParaRPr>
          </a:p>
        </p:txBody>
      </p:sp>
      <p:cxnSp>
        <p:nvCxnSpPr>
          <p:cNvPr id="16" name="Elbow Connector 15"/>
          <p:cNvCxnSpPr>
            <a:stCxn id="12" idx="2"/>
            <a:endCxn id="5" idx="2"/>
          </p:cNvCxnSpPr>
          <p:nvPr/>
        </p:nvCxnSpPr>
        <p:spPr>
          <a:xfrm rot="5400000">
            <a:off x="2818567" y="2742254"/>
            <a:ext cx="6350" cy="4043283"/>
          </a:xfrm>
          <a:prstGeom prst="bentConnector3">
            <a:avLst>
              <a:gd name="adj1" fmla="val 1117170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843383" y="5133201"/>
            <a:ext cx="381384" cy="276999"/>
          </a:xfrm>
          <a:prstGeom prst="rect">
            <a:avLst/>
          </a:prstGeom>
          <a:noFill/>
        </p:spPr>
        <p:txBody>
          <a:bodyPr wrap="none" rtlCol="0">
            <a:spAutoFit/>
          </a:bodyPr>
          <a:lstStyle/>
          <a:p>
            <a:r>
              <a:rPr lang="en-US" altLang="zh-CN" sz="1200" dirty="0" smtClean="0">
                <a:latin typeface="Segoe UI" pitchFamily="34" charset="0"/>
                <a:ea typeface="Segoe UI" pitchFamily="34" charset="0"/>
                <a:cs typeface="Segoe UI" pitchFamily="34" charset="0"/>
              </a:rPr>
              <a:t>No</a:t>
            </a:r>
            <a:endParaRPr lang="zh-CN" altLang="en-US" sz="1200" dirty="0">
              <a:latin typeface="Segoe UI" pitchFamily="34" charset="0"/>
              <a:cs typeface="Segoe UI" pitchFamily="34" charset="0"/>
            </a:endParaRPr>
          </a:p>
        </p:txBody>
      </p:sp>
      <p:cxnSp>
        <p:nvCxnSpPr>
          <p:cNvPr id="18" name="Straight Arrow Connector 17"/>
          <p:cNvCxnSpPr>
            <a:stCxn id="5" idx="3"/>
            <a:endCxn id="7" idx="1"/>
          </p:cNvCxnSpPr>
          <p:nvPr/>
        </p:nvCxnSpPr>
        <p:spPr>
          <a:xfrm flipV="1">
            <a:off x="1447800" y="4417820"/>
            <a:ext cx="163782"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3"/>
            <a:endCxn id="13" idx="1"/>
          </p:cNvCxnSpPr>
          <p:nvPr/>
        </p:nvCxnSpPr>
        <p:spPr>
          <a:xfrm>
            <a:off x="2906982" y="4417820"/>
            <a:ext cx="17911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2" idx="1"/>
          </p:cNvCxnSpPr>
          <p:nvPr/>
        </p:nvCxnSpPr>
        <p:spPr>
          <a:xfrm>
            <a:off x="4004176" y="4417820"/>
            <a:ext cx="19150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2" idx="3"/>
            <a:endCxn id="4" idx="1"/>
          </p:cNvCxnSpPr>
          <p:nvPr/>
        </p:nvCxnSpPr>
        <p:spPr>
          <a:xfrm>
            <a:off x="5491083" y="4417820"/>
            <a:ext cx="264358" cy="63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96447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Write-in flow</a:t>
            </a:r>
            <a:endParaRPr lang="en-US" dirty="0"/>
          </a:p>
        </p:txBody>
      </p:sp>
      <p:sp>
        <p:nvSpPr>
          <p:cNvPr id="32" name="Rectangle 42"/>
          <p:cNvSpPr/>
          <p:nvPr/>
        </p:nvSpPr>
        <p:spPr>
          <a:xfrm>
            <a:off x="1295400" y="3733800"/>
            <a:ext cx="1295400" cy="6858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1"/>
                </a:solidFill>
              </a:rPr>
              <a:t>Write-In Candidate?</a:t>
            </a:r>
            <a:endParaRPr lang="en-US" sz="1400" dirty="0">
              <a:solidFill>
                <a:schemeClr val="tx1"/>
              </a:solidFill>
            </a:endParaRPr>
          </a:p>
        </p:txBody>
      </p:sp>
      <p:sp>
        <p:nvSpPr>
          <p:cNvPr id="33" name="Rectangle 42"/>
          <p:cNvSpPr/>
          <p:nvPr/>
        </p:nvSpPr>
        <p:spPr>
          <a:xfrm>
            <a:off x="3280276" y="3776246"/>
            <a:ext cx="1295400" cy="6858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1"/>
                </a:solidFill>
              </a:rPr>
              <a:t>Typing</a:t>
            </a:r>
          </a:p>
          <a:p>
            <a:pPr algn="ctr"/>
            <a:r>
              <a:rPr lang="en-US" sz="1400" dirty="0" smtClean="0">
                <a:solidFill>
                  <a:schemeClr val="tx1"/>
                </a:solidFill>
              </a:rPr>
              <a:t>Interface</a:t>
            </a:r>
            <a:endParaRPr lang="en-US" sz="1400" dirty="0">
              <a:solidFill>
                <a:schemeClr val="tx1"/>
              </a:solidFill>
            </a:endParaRPr>
          </a:p>
        </p:txBody>
      </p:sp>
      <p:sp>
        <p:nvSpPr>
          <p:cNvPr id="34" name="Rectangle 12"/>
          <p:cNvSpPr/>
          <p:nvPr/>
        </p:nvSpPr>
        <p:spPr>
          <a:xfrm>
            <a:off x="5254124" y="3852446"/>
            <a:ext cx="918076" cy="533400"/>
          </a:xfrm>
          <a:prstGeom prst="rect">
            <a:avLst/>
          </a:prstGeom>
          <a:solidFill>
            <a:schemeClr val="accent3"/>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bg1"/>
                </a:solidFill>
              </a:rPr>
              <a:t>Confirm</a:t>
            </a:r>
          </a:p>
          <a:p>
            <a:pPr algn="ctr"/>
            <a:r>
              <a:rPr lang="en-US" sz="1400" dirty="0" smtClean="0">
                <a:solidFill>
                  <a:schemeClr val="bg1"/>
                </a:solidFill>
              </a:rPr>
              <a:t>Prompt</a:t>
            </a:r>
            <a:endParaRPr lang="en-US" sz="1400" dirty="0">
              <a:solidFill>
                <a:schemeClr val="bg1"/>
              </a:solidFill>
            </a:endParaRPr>
          </a:p>
        </p:txBody>
      </p:sp>
      <p:cxnSp>
        <p:nvCxnSpPr>
          <p:cNvPr id="35" name="直接箭头连接符 34"/>
          <p:cNvCxnSpPr/>
          <p:nvPr/>
        </p:nvCxnSpPr>
        <p:spPr>
          <a:xfrm>
            <a:off x="2590800" y="4004846"/>
            <a:ext cx="6894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667000" y="3700046"/>
            <a:ext cx="474425" cy="338554"/>
          </a:xfrm>
          <a:prstGeom prst="rect">
            <a:avLst/>
          </a:prstGeom>
          <a:noFill/>
        </p:spPr>
        <p:txBody>
          <a:bodyPr wrap="none" rtlCol="0">
            <a:spAutoFit/>
          </a:bodyPr>
          <a:lstStyle/>
          <a:p>
            <a:r>
              <a:rPr lang="en-US" altLang="zh-CN" sz="1600" dirty="0" smtClean="0">
                <a:latin typeface="Segoe UI" pitchFamily="34" charset="0"/>
                <a:ea typeface="Segoe UI" pitchFamily="34" charset="0"/>
                <a:cs typeface="Segoe UI" pitchFamily="34" charset="0"/>
              </a:rPr>
              <a:t>Yes</a:t>
            </a:r>
            <a:endParaRPr lang="zh-CN" altLang="en-US" sz="1600" dirty="0">
              <a:latin typeface="Segoe UI" pitchFamily="34" charset="0"/>
              <a:cs typeface="Segoe UI" pitchFamily="34" charset="0"/>
            </a:endParaRPr>
          </a:p>
        </p:txBody>
      </p:sp>
      <p:sp>
        <p:nvSpPr>
          <p:cNvPr id="38" name="Rectangle 5"/>
          <p:cNvSpPr/>
          <p:nvPr/>
        </p:nvSpPr>
        <p:spPr>
          <a:xfrm>
            <a:off x="6629400" y="2480846"/>
            <a:ext cx="1295400" cy="685800"/>
          </a:xfrm>
          <a:prstGeom prst="rect">
            <a:avLst/>
          </a:prstGeom>
          <a:solidFill>
            <a:schemeClr val="tx2">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tx1"/>
                </a:solidFill>
              </a:rPr>
              <a:t>Contest n Sub-review</a:t>
            </a:r>
            <a:endParaRPr lang="en-US" sz="1600" dirty="0">
              <a:solidFill>
                <a:schemeClr val="tx1"/>
              </a:solidFill>
            </a:endParaRPr>
          </a:p>
        </p:txBody>
      </p:sp>
      <p:sp>
        <p:nvSpPr>
          <p:cNvPr id="40" name="Rectangle 5"/>
          <p:cNvSpPr/>
          <p:nvPr/>
        </p:nvSpPr>
        <p:spPr>
          <a:xfrm>
            <a:off x="1295400" y="2438400"/>
            <a:ext cx="1295400" cy="6858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tx1"/>
                </a:solidFill>
              </a:rPr>
              <a:t>Contest n Overview</a:t>
            </a:r>
            <a:endParaRPr lang="en-US" sz="1600" dirty="0">
              <a:solidFill>
                <a:schemeClr val="tx1"/>
              </a:solidFill>
            </a:endParaRPr>
          </a:p>
        </p:txBody>
      </p:sp>
      <p:sp>
        <p:nvSpPr>
          <p:cNvPr id="41" name="TextBox 40"/>
          <p:cNvSpPr txBox="1"/>
          <p:nvPr/>
        </p:nvSpPr>
        <p:spPr>
          <a:xfrm>
            <a:off x="1752600" y="3179802"/>
            <a:ext cx="461665" cy="553998"/>
          </a:xfrm>
          <a:prstGeom prst="rect">
            <a:avLst/>
          </a:prstGeom>
          <a:noFill/>
        </p:spPr>
        <p:txBody>
          <a:bodyPr vert="eaVert" wrap="none" rtlCol="0">
            <a:spAutoFit/>
          </a:bodyPr>
          <a:lstStyle/>
          <a:p>
            <a:r>
              <a:rPr lang="en-US" altLang="zh-CN" b="1" dirty="0" smtClean="0"/>
              <a:t>……</a:t>
            </a:r>
            <a:endParaRPr lang="zh-CN" altLang="en-US" b="1" dirty="0"/>
          </a:p>
        </p:txBody>
      </p:sp>
      <p:cxnSp>
        <p:nvCxnSpPr>
          <p:cNvPr id="42" name="直接箭头连接符 41"/>
          <p:cNvCxnSpPr>
            <a:stCxn id="33" idx="3"/>
            <a:endCxn id="34" idx="1"/>
          </p:cNvCxnSpPr>
          <p:nvPr/>
        </p:nvCxnSpPr>
        <p:spPr>
          <a:xfrm>
            <a:off x="4575676" y="4119146"/>
            <a:ext cx="67844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648200" y="3776246"/>
            <a:ext cx="474425" cy="338554"/>
          </a:xfrm>
          <a:prstGeom prst="rect">
            <a:avLst/>
          </a:prstGeom>
          <a:noFill/>
        </p:spPr>
        <p:txBody>
          <a:bodyPr wrap="none" rtlCol="0">
            <a:spAutoFit/>
          </a:bodyPr>
          <a:lstStyle/>
          <a:p>
            <a:r>
              <a:rPr lang="en-US" altLang="zh-CN" sz="1600" dirty="0" smtClean="0">
                <a:latin typeface="Segoe UI" pitchFamily="34" charset="0"/>
                <a:ea typeface="Segoe UI" pitchFamily="34" charset="0"/>
                <a:cs typeface="Segoe UI" pitchFamily="34" charset="0"/>
              </a:rPr>
              <a:t>Yes</a:t>
            </a:r>
            <a:endParaRPr lang="zh-CN" altLang="en-US" sz="1600" dirty="0">
              <a:latin typeface="Segoe UI" pitchFamily="34" charset="0"/>
              <a:cs typeface="Segoe UI" pitchFamily="34" charset="0"/>
            </a:endParaRPr>
          </a:p>
        </p:txBody>
      </p:sp>
      <p:sp>
        <p:nvSpPr>
          <p:cNvPr id="44" name="TextBox 43"/>
          <p:cNvSpPr txBox="1"/>
          <p:nvPr/>
        </p:nvSpPr>
        <p:spPr>
          <a:xfrm>
            <a:off x="6477000" y="3818692"/>
            <a:ext cx="474425" cy="338554"/>
          </a:xfrm>
          <a:prstGeom prst="rect">
            <a:avLst/>
          </a:prstGeom>
          <a:noFill/>
        </p:spPr>
        <p:txBody>
          <a:bodyPr wrap="none" rtlCol="0">
            <a:spAutoFit/>
          </a:bodyPr>
          <a:lstStyle/>
          <a:p>
            <a:r>
              <a:rPr lang="en-US" altLang="zh-CN" sz="1600" dirty="0" smtClean="0">
                <a:solidFill>
                  <a:schemeClr val="accent3">
                    <a:lumMod val="75000"/>
                  </a:schemeClr>
                </a:solidFill>
                <a:latin typeface="Segoe UI" pitchFamily="34" charset="0"/>
                <a:ea typeface="Segoe UI" pitchFamily="34" charset="0"/>
                <a:cs typeface="Segoe UI" pitchFamily="34" charset="0"/>
              </a:rPr>
              <a:t>Yes</a:t>
            </a:r>
            <a:endParaRPr lang="zh-CN" altLang="en-US" sz="1600" dirty="0">
              <a:solidFill>
                <a:schemeClr val="accent3">
                  <a:lumMod val="75000"/>
                </a:schemeClr>
              </a:solidFill>
              <a:latin typeface="Segoe UI" pitchFamily="34" charset="0"/>
              <a:cs typeface="Segoe UI" pitchFamily="34" charset="0"/>
            </a:endParaRPr>
          </a:p>
        </p:txBody>
      </p:sp>
      <p:cxnSp>
        <p:nvCxnSpPr>
          <p:cNvPr id="48" name="形状 47"/>
          <p:cNvCxnSpPr>
            <a:stCxn id="34" idx="3"/>
            <a:endCxn id="38" idx="2"/>
          </p:cNvCxnSpPr>
          <p:nvPr/>
        </p:nvCxnSpPr>
        <p:spPr>
          <a:xfrm flipV="1">
            <a:off x="6172200" y="3166646"/>
            <a:ext cx="1104900" cy="952500"/>
          </a:xfrm>
          <a:prstGeom prst="bentConnector2">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49" name="直接箭头连接符 48"/>
          <p:cNvCxnSpPr/>
          <p:nvPr/>
        </p:nvCxnSpPr>
        <p:spPr>
          <a:xfrm flipH="1">
            <a:off x="2590800" y="4309646"/>
            <a:ext cx="685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741620" y="4275892"/>
            <a:ext cx="458780" cy="338554"/>
          </a:xfrm>
          <a:prstGeom prst="rect">
            <a:avLst/>
          </a:prstGeom>
          <a:noFill/>
        </p:spPr>
        <p:txBody>
          <a:bodyPr wrap="none" rtlCol="0">
            <a:spAutoFit/>
          </a:bodyPr>
          <a:lstStyle/>
          <a:p>
            <a:r>
              <a:rPr lang="en-US" altLang="zh-CN" sz="1600" dirty="0" smtClean="0">
                <a:latin typeface="Segoe UI" pitchFamily="34" charset="0"/>
                <a:ea typeface="Segoe UI" pitchFamily="34" charset="0"/>
                <a:cs typeface="Segoe UI" pitchFamily="34" charset="0"/>
              </a:rPr>
              <a:t>No</a:t>
            </a:r>
            <a:endParaRPr lang="zh-CN" altLang="en-US" sz="1600" dirty="0">
              <a:latin typeface="Segoe UI" pitchFamily="34" charset="0"/>
              <a:cs typeface="Segoe UI" pitchFamily="34" charset="0"/>
            </a:endParaRPr>
          </a:p>
        </p:txBody>
      </p:sp>
      <p:cxnSp>
        <p:nvCxnSpPr>
          <p:cNvPr id="53" name="直接箭头连接符 52"/>
          <p:cNvCxnSpPr/>
          <p:nvPr/>
        </p:nvCxnSpPr>
        <p:spPr>
          <a:xfrm flipH="1">
            <a:off x="4572000" y="4267200"/>
            <a:ext cx="685800" cy="0"/>
          </a:xfrm>
          <a:prstGeom prst="straightConnector1">
            <a:avLst/>
          </a:prstGeom>
          <a:ln w="28575">
            <a:tailEnd type="arrow"/>
          </a:ln>
        </p:spPr>
        <p:style>
          <a:lnRef idx="1">
            <a:schemeClr val="accent3"/>
          </a:lnRef>
          <a:fillRef idx="0">
            <a:schemeClr val="accent3"/>
          </a:fillRef>
          <a:effectRef idx="0">
            <a:schemeClr val="accent3"/>
          </a:effectRef>
          <a:fontRef idx="minor">
            <a:schemeClr val="tx1"/>
          </a:fontRef>
        </p:style>
      </p:cxnSp>
      <p:sp>
        <p:nvSpPr>
          <p:cNvPr id="54" name="TextBox 53"/>
          <p:cNvSpPr txBox="1"/>
          <p:nvPr/>
        </p:nvSpPr>
        <p:spPr>
          <a:xfrm>
            <a:off x="4724400" y="4267200"/>
            <a:ext cx="458780" cy="338554"/>
          </a:xfrm>
          <a:prstGeom prst="rect">
            <a:avLst/>
          </a:prstGeom>
          <a:noFill/>
        </p:spPr>
        <p:txBody>
          <a:bodyPr wrap="none" rtlCol="0">
            <a:spAutoFit/>
          </a:bodyPr>
          <a:lstStyle/>
          <a:p>
            <a:r>
              <a:rPr lang="en-US" altLang="zh-CN" sz="1600" dirty="0" smtClean="0">
                <a:solidFill>
                  <a:schemeClr val="accent3">
                    <a:lumMod val="75000"/>
                  </a:schemeClr>
                </a:solidFill>
                <a:latin typeface="Segoe UI" pitchFamily="34" charset="0"/>
                <a:ea typeface="Segoe UI" pitchFamily="34" charset="0"/>
                <a:cs typeface="Segoe UI" pitchFamily="34" charset="0"/>
              </a:rPr>
              <a:t>No</a:t>
            </a:r>
            <a:endParaRPr lang="zh-CN" altLang="en-US" sz="1600" dirty="0">
              <a:solidFill>
                <a:schemeClr val="accent3">
                  <a:lumMod val="75000"/>
                </a:schemeClr>
              </a:solidFill>
              <a:latin typeface="Segoe UI" pitchFamily="34" charset="0"/>
              <a:cs typeface="Segoe UI" pitchFamily="34" charset="0"/>
            </a:endParaRPr>
          </a:p>
        </p:txBody>
      </p:sp>
    </p:spTree>
    <p:extLst>
      <p:ext uri="{BB962C8B-B14F-4D97-AF65-F5344CB8AC3E}">
        <p14:creationId xmlns:p14="http://schemas.microsoft.com/office/powerpoint/2010/main" val="1871678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33"/>
                                        </p:tgtEl>
                                        <p:attrNameLst>
                                          <p:attrName>style.color</p:attrName>
                                        </p:attrNameLst>
                                      </p:cBhvr>
                                      <p:by>
                                        <p:hsl h="7200000" s="0" l="0"/>
                                      </p:by>
                                    </p:animClr>
                                    <p:animClr clrSpc="hsl" dir="cw">
                                      <p:cBhvr>
                                        <p:cTn id="7" dur="500" fill="hold"/>
                                        <p:tgtEl>
                                          <p:spTgt spid="33"/>
                                        </p:tgtEl>
                                        <p:attrNameLst>
                                          <p:attrName>fillcolor</p:attrName>
                                        </p:attrNameLst>
                                      </p:cBhvr>
                                      <p:by>
                                        <p:hsl h="7200000" s="0" l="0"/>
                                      </p:by>
                                    </p:animClr>
                                    <p:animClr clrSpc="hsl" dir="cw">
                                      <p:cBhvr>
                                        <p:cTn id="8" dur="500" fill="hold"/>
                                        <p:tgtEl>
                                          <p:spTgt spid="33"/>
                                        </p:tgtEl>
                                        <p:attrNameLst>
                                          <p:attrName>stroke.color</p:attrName>
                                        </p:attrNameLst>
                                      </p:cBhvr>
                                      <p:by>
                                        <p:hsl h="7200000" s="0" l="0"/>
                                      </p:by>
                                    </p:animClr>
                                    <p:set>
                                      <p:cBhvr>
                                        <p:cTn id="9" dur="500" fill="hold"/>
                                        <p:tgtEl>
                                          <p:spTgt spid="3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LIVE DEMO</a:t>
            </a:r>
            <a:endParaRPr lang="en-US" dirty="0"/>
          </a:p>
        </p:txBody>
      </p:sp>
    </p:spTree>
    <p:extLst>
      <p:ext uri="{BB962C8B-B14F-4D97-AF65-F5344CB8AC3E}">
        <p14:creationId xmlns:p14="http://schemas.microsoft.com/office/powerpoint/2010/main" val="32817101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Prompts</a:t>
            </a:r>
          </a:p>
        </p:txBody>
      </p:sp>
      <p:sp>
        <p:nvSpPr>
          <p:cNvPr id="3" name="Content Placeholder 2"/>
          <p:cNvSpPr>
            <a:spLocks noGrp="1"/>
          </p:cNvSpPr>
          <p:nvPr>
            <p:ph idx="1"/>
          </p:nvPr>
        </p:nvSpPr>
        <p:spPr/>
        <p:txBody>
          <a:bodyPr/>
          <a:lstStyle/>
          <a:p>
            <a:r>
              <a:rPr lang="en-US" dirty="0"/>
              <a:t>Helps to confirm the selection or detect mistakes</a:t>
            </a:r>
          </a:p>
          <a:p>
            <a:endParaRPr lang="en-US" dirty="0"/>
          </a:p>
        </p:txBody>
      </p:sp>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2286000"/>
            <a:ext cx="7589838" cy="4267200"/>
          </a:xfrm>
          <a:prstGeom prst="rect">
            <a:avLst/>
          </a:prstGeom>
        </p:spPr>
      </p:pic>
    </p:spTree>
    <p:extLst>
      <p:ext uri="{BB962C8B-B14F-4D97-AF65-F5344CB8AC3E}">
        <p14:creationId xmlns:p14="http://schemas.microsoft.com/office/powerpoint/2010/main" val="247551898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Sub-review</a:t>
            </a:r>
            <a:endParaRPr lang="en-US" dirty="0"/>
          </a:p>
        </p:txBody>
      </p:sp>
      <p:pic>
        <p:nvPicPr>
          <p:cNvPr id="4" name="Content Placeholder 3" descr="ezballot_contest1_subreview02.png"/>
          <p:cNvPicPr>
            <a:picLocks noGrp="1" noChangeAspect="1"/>
          </p:cNvPicPr>
          <p:nvPr>
            <p:ph idx="1"/>
          </p:nvPr>
        </p:nvPicPr>
        <p:blipFill rotWithShape="1">
          <a:blip r:embed="rId3">
            <a:extLst>
              <a:ext uri="{28A0092B-C50C-407E-A947-70E740481C1C}">
                <a14:useLocalDpi xmlns:a14="http://schemas.microsoft.com/office/drawing/2010/main" val="0"/>
              </a:ext>
            </a:extLst>
          </a:blip>
          <a:srcRect t="-32" b="626"/>
          <a:stretch/>
        </p:blipFill>
        <p:spPr>
          <a:xfrm>
            <a:off x="457200" y="1795877"/>
            <a:ext cx="7620000" cy="4258790"/>
          </a:xfrm>
          <a:ln>
            <a:solidFill>
              <a:srgbClr val="7A7A7A"/>
            </a:solidFill>
          </a:ln>
        </p:spPr>
      </p:pic>
    </p:spTree>
    <p:extLst>
      <p:ext uri="{BB962C8B-B14F-4D97-AF65-F5344CB8AC3E}">
        <p14:creationId xmlns:p14="http://schemas.microsoft.com/office/powerpoint/2010/main" val="211579128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Sub-review</a:t>
            </a:r>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52600"/>
            <a:ext cx="7620000" cy="4284158"/>
          </a:xfrm>
          <a:prstGeom prst="rect">
            <a:avLst/>
          </a:prstGeom>
          <a:ln>
            <a:solidFill>
              <a:schemeClr val="bg1">
                <a:lumMod val="50000"/>
              </a:schemeClr>
            </a:solidFill>
          </a:ln>
        </p:spPr>
      </p:pic>
    </p:spTree>
    <p:extLst>
      <p:ext uri="{BB962C8B-B14F-4D97-AF65-F5344CB8AC3E}">
        <p14:creationId xmlns:p14="http://schemas.microsoft.com/office/powerpoint/2010/main" val="237107520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tx1"/>
                </a:solidFill>
              </a:rPr>
              <a:t>Discussion 6. </a:t>
            </a:r>
            <a:r>
              <a:rPr lang="en-US" dirty="0">
                <a:solidFill>
                  <a:schemeClr val="tx1"/>
                </a:solidFill>
              </a:rPr>
              <a:t/>
            </a:r>
            <a:br>
              <a:rPr lang="en-US" dirty="0">
                <a:solidFill>
                  <a:schemeClr val="tx1"/>
                </a:solidFill>
              </a:rPr>
            </a:br>
            <a:r>
              <a:rPr lang="en-US" sz="2700" dirty="0">
                <a:solidFill>
                  <a:schemeClr val="tx1"/>
                </a:solidFill>
              </a:rPr>
              <a:t>review button alternatives</a:t>
            </a:r>
          </a:p>
        </p:txBody>
      </p:sp>
      <p:pic>
        <p:nvPicPr>
          <p:cNvPr id="6" name="Content Placeholder 5" descr="ezballot_contest3_candidate02.png"/>
          <p:cNvPicPr>
            <a:picLocks noGrp="1" noChangeAspect="1"/>
          </p:cNvPicPr>
          <p:nvPr>
            <p:ph idx="1"/>
          </p:nvPr>
        </p:nvPicPr>
        <p:blipFill>
          <a:blip r:embed="rId3">
            <a:extLst>
              <a:ext uri="{28A0092B-C50C-407E-A947-70E740481C1C}">
                <a14:useLocalDpi xmlns:a14="http://schemas.microsoft.com/office/drawing/2010/main" val="0"/>
              </a:ext>
            </a:extLst>
          </a:blip>
          <a:srcRect t="-1043" b="-1043"/>
          <a:stretch>
            <a:fillRect/>
          </a:stretch>
        </p:blipFill>
        <p:spPr>
          <a:ln>
            <a:solidFill>
              <a:srgbClr val="7A7A7A"/>
            </a:solidFill>
          </a:ln>
        </p:spPr>
      </p:pic>
      <p:sp>
        <p:nvSpPr>
          <p:cNvPr id="5" name="Rectangle 4"/>
          <p:cNvSpPr/>
          <p:nvPr/>
        </p:nvSpPr>
        <p:spPr>
          <a:xfrm>
            <a:off x="381000" y="1752600"/>
            <a:ext cx="1371600" cy="838200"/>
          </a:xfrm>
          <a:prstGeom prst="rect">
            <a:avLst/>
          </a:prstGeom>
          <a:noFill/>
          <a:ln w="381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7435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48600" cy="1371600"/>
          </a:xfrm>
        </p:spPr>
        <p:txBody>
          <a:bodyPr>
            <a:normAutofit fontScale="90000"/>
          </a:bodyPr>
          <a:lstStyle/>
          <a:p>
            <a:r>
              <a:rPr lang="en-US" dirty="0">
                <a:solidFill>
                  <a:schemeClr val="tx1"/>
                </a:solidFill>
              </a:rPr>
              <a:t>Discussion 6. </a:t>
            </a:r>
            <a:br>
              <a:rPr lang="en-US" dirty="0">
                <a:solidFill>
                  <a:schemeClr val="tx1"/>
                </a:solidFill>
              </a:rPr>
            </a:br>
            <a:r>
              <a:rPr lang="en-US" sz="2700" dirty="0">
                <a:solidFill>
                  <a:schemeClr val="tx1"/>
                </a:solidFill>
              </a:rPr>
              <a:t>review button alternative </a:t>
            </a:r>
            <a:r>
              <a:rPr lang="en-US" sz="2700" dirty="0" smtClean="0">
                <a:solidFill>
                  <a:schemeClr val="tx1"/>
                </a:solidFill>
              </a:rPr>
              <a:t>A : current</a:t>
            </a:r>
            <a:endParaRPr lang="en-US" sz="2700" dirty="0">
              <a:solidFill>
                <a:schemeClr val="tx1"/>
              </a:solidFill>
            </a:endParaRPr>
          </a:p>
        </p:txBody>
      </p:sp>
      <p:sp>
        <p:nvSpPr>
          <p:cNvPr id="3" name="Content Placeholder 2"/>
          <p:cNvSpPr>
            <a:spLocks noGrp="1"/>
          </p:cNvSpPr>
          <p:nvPr>
            <p:ph idx="1"/>
          </p:nvPr>
        </p:nvSpPr>
        <p:spPr>
          <a:xfrm>
            <a:off x="457200" y="5486400"/>
            <a:ext cx="6705600" cy="1143000"/>
          </a:xfrm>
        </p:spPr>
        <p:txBody>
          <a:bodyPr>
            <a:noAutofit/>
          </a:bodyPr>
          <a:lstStyle/>
          <a:p>
            <a:r>
              <a:rPr lang="en-US" sz="1800" b="0" dirty="0"/>
              <a:t>PROs: </a:t>
            </a:r>
            <a:r>
              <a:rPr lang="en-US" sz="1800" b="0" dirty="0" smtClean="0"/>
              <a:t>Fast </a:t>
            </a:r>
            <a:r>
              <a:rPr lang="en-US" sz="1800" b="0" dirty="0"/>
              <a:t>way to review the current </a:t>
            </a:r>
            <a:r>
              <a:rPr lang="en-US" sz="1800" b="0" dirty="0" smtClean="0"/>
              <a:t>contest; Fast </a:t>
            </a:r>
            <a:r>
              <a:rPr lang="en-US" sz="1800" b="0" dirty="0"/>
              <a:t>way to change the vote</a:t>
            </a:r>
          </a:p>
          <a:p>
            <a:r>
              <a:rPr lang="en-US" sz="1800" b="0" dirty="0" smtClean="0"/>
              <a:t>CONs: No overview of the review</a:t>
            </a:r>
            <a:endParaRPr lang="en-US" sz="1800" b="0" dirty="0"/>
          </a:p>
        </p:txBody>
      </p:sp>
      <p:pic>
        <p:nvPicPr>
          <p:cNvPr id="6" name="Picture 5" descr="ezballot_contest3_subrevie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76400"/>
            <a:ext cx="6553200" cy="3684376"/>
          </a:xfrm>
          <a:prstGeom prst="rect">
            <a:avLst/>
          </a:prstGeom>
          <a:ln>
            <a:solidFill>
              <a:srgbClr val="7A7A7A"/>
            </a:solidFill>
          </a:ln>
        </p:spPr>
      </p:pic>
    </p:spTree>
    <p:extLst>
      <p:ext uri="{BB962C8B-B14F-4D97-AF65-F5344CB8AC3E}">
        <p14:creationId xmlns:p14="http://schemas.microsoft.com/office/powerpoint/2010/main" val="360996783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772400" cy="1371600"/>
          </a:xfrm>
        </p:spPr>
        <p:txBody>
          <a:bodyPr>
            <a:normAutofit fontScale="90000"/>
          </a:bodyPr>
          <a:lstStyle/>
          <a:p>
            <a:r>
              <a:rPr lang="en-US" dirty="0">
                <a:solidFill>
                  <a:schemeClr val="tx1"/>
                </a:solidFill>
              </a:rPr>
              <a:t>Discussion </a:t>
            </a:r>
            <a:r>
              <a:rPr lang="en-US" dirty="0" smtClean="0">
                <a:solidFill>
                  <a:schemeClr val="tx1"/>
                </a:solidFill>
              </a:rPr>
              <a:t>6.</a:t>
            </a:r>
            <a:r>
              <a:rPr lang="en-US" dirty="0">
                <a:solidFill>
                  <a:schemeClr val="tx1"/>
                </a:solidFill>
              </a:rPr>
              <a:t/>
            </a:r>
            <a:br>
              <a:rPr lang="en-US" dirty="0">
                <a:solidFill>
                  <a:schemeClr val="tx1"/>
                </a:solidFill>
              </a:rPr>
            </a:br>
            <a:r>
              <a:rPr lang="en-US" sz="2700" dirty="0">
                <a:solidFill>
                  <a:schemeClr val="tx1"/>
                </a:solidFill>
              </a:rPr>
              <a:t>review button </a:t>
            </a:r>
            <a:r>
              <a:rPr lang="en-US" sz="2700" dirty="0" smtClean="0">
                <a:solidFill>
                  <a:schemeClr val="tx1"/>
                </a:solidFill>
              </a:rPr>
              <a:t>alternative B : overview</a:t>
            </a:r>
            <a:endParaRPr lang="en-US" dirty="0">
              <a:solidFill>
                <a:schemeClr val="tx1"/>
              </a:solidFill>
            </a:endParaRPr>
          </a:p>
        </p:txBody>
      </p:sp>
      <p:sp>
        <p:nvSpPr>
          <p:cNvPr id="3" name="Content Placeholder 2"/>
          <p:cNvSpPr>
            <a:spLocks noGrp="1"/>
          </p:cNvSpPr>
          <p:nvPr>
            <p:ph idx="1"/>
          </p:nvPr>
        </p:nvSpPr>
        <p:spPr>
          <a:xfrm>
            <a:off x="457200" y="5486400"/>
            <a:ext cx="6705600" cy="1143000"/>
          </a:xfrm>
        </p:spPr>
        <p:txBody>
          <a:bodyPr>
            <a:noAutofit/>
          </a:bodyPr>
          <a:lstStyle/>
          <a:p>
            <a:r>
              <a:rPr lang="en-US" sz="1800" b="0" dirty="0" smtClean="0"/>
              <a:t>PROs: provides the big picture overview of contests with reviews</a:t>
            </a:r>
            <a:endParaRPr lang="en-US" sz="1800" b="0" dirty="0"/>
          </a:p>
          <a:p>
            <a:r>
              <a:rPr lang="en-US" sz="1800" b="0" dirty="0" smtClean="0"/>
              <a:t>CONs: cannot fit all reviews in one page if the contest is </a:t>
            </a:r>
            <a:r>
              <a:rPr lang="en-US" sz="1800" b="0" dirty="0"/>
              <a:t>longer; requires more steps when changing a </a:t>
            </a:r>
            <a:r>
              <a:rPr lang="en-US" sz="1800" b="0" dirty="0" smtClean="0"/>
              <a:t>vote</a:t>
            </a:r>
            <a:r>
              <a:rPr lang="en-US" sz="1800" b="0" dirty="0"/>
              <a:t>.</a:t>
            </a:r>
            <a:r>
              <a:rPr lang="en-US" sz="1800" b="0" dirty="0" smtClean="0"/>
              <a:t> </a:t>
            </a:r>
          </a:p>
          <a:p>
            <a:endParaRPr lang="en-US" sz="1800" b="0" dirty="0" smtClean="0"/>
          </a:p>
          <a:p>
            <a:endParaRPr lang="en-US" sz="1800" dirty="0"/>
          </a:p>
        </p:txBody>
      </p:sp>
      <p:pic>
        <p:nvPicPr>
          <p:cNvPr id="7" name="Picture 6" descr="ezballot_overview_revie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76400"/>
            <a:ext cx="6553200" cy="3684376"/>
          </a:xfrm>
          <a:prstGeom prst="rect">
            <a:avLst/>
          </a:prstGeom>
          <a:ln>
            <a:solidFill>
              <a:srgbClr val="7A7A7A"/>
            </a:solidFill>
          </a:ln>
        </p:spPr>
      </p:pic>
    </p:spTree>
    <p:extLst>
      <p:ext uri="{BB962C8B-B14F-4D97-AF65-F5344CB8AC3E}">
        <p14:creationId xmlns:p14="http://schemas.microsoft.com/office/powerpoint/2010/main" val="3259620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391400" cy="1371600"/>
          </a:xfrm>
        </p:spPr>
        <p:txBody>
          <a:bodyPr>
            <a:normAutofit fontScale="90000"/>
          </a:bodyPr>
          <a:lstStyle/>
          <a:p>
            <a:r>
              <a:rPr lang="en-US" dirty="0">
                <a:solidFill>
                  <a:schemeClr val="tx1"/>
                </a:solidFill>
              </a:rPr>
              <a:t>Discussion 6. </a:t>
            </a:r>
            <a:br>
              <a:rPr lang="en-US" dirty="0">
                <a:solidFill>
                  <a:schemeClr val="tx1"/>
                </a:solidFill>
              </a:rPr>
            </a:br>
            <a:r>
              <a:rPr lang="en-US" sz="2700" dirty="0">
                <a:solidFill>
                  <a:schemeClr val="tx1"/>
                </a:solidFill>
              </a:rPr>
              <a:t>review button alternative </a:t>
            </a:r>
            <a:r>
              <a:rPr lang="en-US" sz="2700" dirty="0" smtClean="0">
                <a:solidFill>
                  <a:schemeClr val="tx1"/>
                </a:solidFill>
              </a:rPr>
              <a:t>c : first </a:t>
            </a:r>
            <a:endParaRPr lang="en-US" sz="2700" dirty="0">
              <a:solidFill>
                <a:schemeClr val="tx1"/>
              </a:solidFill>
            </a:endParaRPr>
          </a:p>
        </p:txBody>
      </p:sp>
      <p:sp>
        <p:nvSpPr>
          <p:cNvPr id="3" name="Content Placeholder 2"/>
          <p:cNvSpPr>
            <a:spLocks noGrp="1"/>
          </p:cNvSpPr>
          <p:nvPr>
            <p:ph idx="1"/>
          </p:nvPr>
        </p:nvSpPr>
        <p:spPr>
          <a:xfrm>
            <a:off x="457200" y="5486400"/>
            <a:ext cx="6705600" cy="1143000"/>
          </a:xfrm>
        </p:spPr>
        <p:txBody>
          <a:bodyPr>
            <a:normAutofit/>
          </a:bodyPr>
          <a:lstStyle/>
          <a:p>
            <a:r>
              <a:rPr lang="en-US" sz="1800" b="0" dirty="0"/>
              <a:t>PROs: </a:t>
            </a:r>
            <a:r>
              <a:rPr lang="en-US" sz="1800" b="0" dirty="0" smtClean="0"/>
              <a:t>Allows </a:t>
            </a:r>
            <a:r>
              <a:rPr lang="en-US" sz="1800" b="0" dirty="0"/>
              <a:t>to </a:t>
            </a:r>
            <a:r>
              <a:rPr lang="en-US" sz="1800" b="0" dirty="0" smtClean="0"/>
              <a:t>review from the </a:t>
            </a:r>
            <a:r>
              <a:rPr lang="en-US" sz="1800" b="0" dirty="0"/>
              <a:t>first contest. </a:t>
            </a:r>
          </a:p>
          <a:p>
            <a:r>
              <a:rPr lang="en-US" sz="1800" b="0" dirty="0" smtClean="0"/>
              <a:t>CONs: No overview of the review, requires more steps to review the latest contest </a:t>
            </a:r>
            <a:endParaRPr lang="en-US" sz="1800" b="0" dirty="0"/>
          </a:p>
        </p:txBody>
      </p:sp>
      <p:pic>
        <p:nvPicPr>
          <p:cNvPr id="7" name="Picture 6" descr="ezballot_contest1_subrevie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76400"/>
            <a:ext cx="6553200" cy="3684376"/>
          </a:xfrm>
          <a:prstGeom prst="rect">
            <a:avLst/>
          </a:prstGeom>
          <a:ln>
            <a:solidFill>
              <a:srgbClr val="7A7A7A"/>
            </a:solidFill>
          </a:ln>
        </p:spPr>
      </p:pic>
    </p:spTree>
    <p:extLst>
      <p:ext uri="{BB962C8B-B14F-4D97-AF65-F5344CB8AC3E}">
        <p14:creationId xmlns:p14="http://schemas.microsoft.com/office/powerpoint/2010/main" val="70363260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Discussion 7. </a:t>
            </a:r>
            <a:r>
              <a:rPr lang="en-US" dirty="0">
                <a:solidFill>
                  <a:schemeClr val="tx1"/>
                </a:solidFill>
              </a:rPr>
              <a:t/>
            </a:r>
            <a:br>
              <a:rPr lang="en-US" dirty="0">
                <a:solidFill>
                  <a:schemeClr val="tx1"/>
                </a:solidFill>
              </a:rPr>
            </a:br>
            <a:r>
              <a:rPr lang="en-US" sz="2400" dirty="0" smtClean="0">
                <a:solidFill>
                  <a:schemeClr val="tx1"/>
                </a:solidFill>
              </a:rPr>
              <a:t>help </a:t>
            </a:r>
            <a:r>
              <a:rPr lang="en-US" sz="2400" dirty="0">
                <a:solidFill>
                  <a:schemeClr val="tx1"/>
                </a:solidFill>
              </a:rPr>
              <a:t>button alternatives</a:t>
            </a:r>
          </a:p>
        </p:txBody>
      </p:sp>
      <p:pic>
        <p:nvPicPr>
          <p:cNvPr id="6" name="Content Placeholder 5" descr="ezballot_contest3_candidate02.png"/>
          <p:cNvPicPr>
            <a:picLocks noGrp="1" noChangeAspect="1"/>
          </p:cNvPicPr>
          <p:nvPr>
            <p:ph idx="1"/>
          </p:nvPr>
        </p:nvPicPr>
        <p:blipFill>
          <a:blip r:embed="rId3">
            <a:extLst>
              <a:ext uri="{28A0092B-C50C-407E-A947-70E740481C1C}">
                <a14:useLocalDpi xmlns:a14="http://schemas.microsoft.com/office/drawing/2010/main" val="0"/>
              </a:ext>
            </a:extLst>
          </a:blip>
          <a:srcRect t="-1043" b="-1043"/>
          <a:stretch>
            <a:fillRect/>
          </a:stretch>
        </p:blipFill>
        <p:spPr>
          <a:ln>
            <a:solidFill>
              <a:srgbClr val="7A7A7A"/>
            </a:solidFill>
          </a:ln>
        </p:spPr>
      </p:pic>
      <p:sp>
        <p:nvSpPr>
          <p:cNvPr id="5" name="Rectangle 4"/>
          <p:cNvSpPr/>
          <p:nvPr/>
        </p:nvSpPr>
        <p:spPr>
          <a:xfrm>
            <a:off x="6934200" y="1752600"/>
            <a:ext cx="1295400" cy="838200"/>
          </a:xfrm>
          <a:prstGeom prst="rect">
            <a:avLst/>
          </a:prstGeom>
          <a:noFill/>
          <a:ln w="381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532681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Discussion 7. </a:t>
            </a:r>
            <a:r>
              <a:rPr lang="en-US" dirty="0">
                <a:solidFill>
                  <a:schemeClr val="tx1"/>
                </a:solidFill>
              </a:rPr>
              <a:t/>
            </a:r>
            <a:br>
              <a:rPr lang="en-US" dirty="0">
                <a:solidFill>
                  <a:schemeClr val="tx1"/>
                </a:solidFill>
              </a:rPr>
            </a:br>
            <a:r>
              <a:rPr lang="en-US" sz="2400" dirty="0" smtClean="0">
                <a:solidFill>
                  <a:schemeClr val="tx1"/>
                </a:solidFill>
              </a:rPr>
              <a:t>help </a:t>
            </a:r>
            <a:r>
              <a:rPr lang="en-US" sz="2400" dirty="0">
                <a:solidFill>
                  <a:schemeClr val="tx1"/>
                </a:solidFill>
              </a:rPr>
              <a:t>button </a:t>
            </a:r>
            <a:r>
              <a:rPr lang="en-US" sz="2400" dirty="0" smtClean="0">
                <a:solidFill>
                  <a:schemeClr val="tx1"/>
                </a:solidFill>
              </a:rPr>
              <a:t>alternative A</a:t>
            </a:r>
            <a:endParaRPr lang="en-US" sz="2400" dirty="0">
              <a:solidFill>
                <a:schemeClr val="tx1"/>
              </a:solidFill>
            </a:endParaRPr>
          </a:p>
        </p:txBody>
      </p:sp>
      <p:pic>
        <p:nvPicPr>
          <p:cNvPr id="6" name="Content Placeholder 5" descr="ezballot_contest3_candidate02.png"/>
          <p:cNvPicPr>
            <a:picLocks noGrp="1" noChangeAspect="1"/>
          </p:cNvPicPr>
          <p:nvPr>
            <p:ph idx="1"/>
          </p:nvPr>
        </p:nvPicPr>
        <p:blipFill>
          <a:blip r:embed="rId3" cstate="print">
            <a:extLst>
              <a:ext uri="{28A0092B-C50C-407E-A947-70E740481C1C}">
                <a14:useLocalDpi xmlns:a14="http://schemas.microsoft.com/office/drawing/2010/main" val="0"/>
              </a:ext>
            </a:extLst>
          </a:blip>
          <a:srcRect t="-1043" b="-1043"/>
          <a:stretch>
            <a:fillRect/>
          </a:stretch>
        </p:blipFill>
        <p:spPr>
          <a:xfrm>
            <a:off x="609600" y="1752601"/>
            <a:ext cx="3717343" cy="2133600"/>
          </a:xfrm>
          <a:ln>
            <a:solidFill>
              <a:srgbClr val="7A7A7A"/>
            </a:solidFill>
          </a:ln>
        </p:spPr>
      </p:pic>
      <p:sp>
        <p:nvSpPr>
          <p:cNvPr id="5" name="Rectangle 4"/>
          <p:cNvSpPr/>
          <p:nvPr/>
        </p:nvSpPr>
        <p:spPr>
          <a:xfrm>
            <a:off x="3733800" y="1752600"/>
            <a:ext cx="631949" cy="408908"/>
          </a:xfrm>
          <a:prstGeom prst="rect">
            <a:avLst/>
          </a:prstGeom>
          <a:noFill/>
          <a:ln w="381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a:xfrm>
            <a:off x="609600" y="4038600"/>
            <a:ext cx="6705600" cy="11430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1800" dirty="0" smtClean="0"/>
              <a:t>Directly go to instruction page</a:t>
            </a:r>
          </a:p>
        </p:txBody>
      </p:sp>
    </p:spTree>
    <p:extLst>
      <p:ext uri="{BB962C8B-B14F-4D97-AF65-F5344CB8AC3E}">
        <p14:creationId xmlns:p14="http://schemas.microsoft.com/office/powerpoint/2010/main" val="123716197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Discussion 7. </a:t>
            </a:r>
            <a:r>
              <a:rPr lang="en-US" dirty="0">
                <a:solidFill>
                  <a:schemeClr val="tx1"/>
                </a:solidFill>
              </a:rPr>
              <a:t/>
            </a:r>
            <a:br>
              <a:rPr lang="en-US" dirty="0">
                <a:solidFill>
                  <a:schemeClr val="tx1"/>
                </a:solidFill>
              </a:rPr>
            </a:br>
            <a:r>
              <a:rPr lang="en-US" sz="2400" dirty="0" smtClean="0">
                <a:solidFill>
                  <a:schemeClr val="tx1"/>
                </a:solidFill>
              </a:rPr>
              <a:t>help </a:t>
            </a:r>
            <a:r>
              <a:rPr lang="en-US" sz="2400" dirty="0">
                <a:solidFill>
                  <a:schemeClr val="tx1"/>
                </a:solidFill>
              </a:rPr>
              <a:t>button </a:t>
            </a:r>
            <a:r>
              <a:rPr lang="en-US" sz="2400" dirty="0" smtClean="0">
                <a:solidFill>
                  <a:schemeClr val="tx1"/>
                </a:solidFill>
              </a:rPr>
              <a:t>alternative B</a:t>
            </a:r>
            <a:endParaRPr lang="en-US" sz="2400" dirty="0">
              <a:solidFill>
                <a:schemeClr val="tx1"/>
              </a:solidFill>
            </a:endParaRPr>
          </a:p>
        </p:txBody>
      </p:sp>
      <p:pic>
        <p:nvPicPr>
          <p:cNvPr id="6" name="Content Placeholder 5" descr="ezballot_contest3_candidate02.png"/>
          <p:cNvPicPr>
            <a:picLocks noGrp="1" noChangeAspect="1"/>
          </p:cNvPicPr>
          <p:nvPr>
            <p:ph idx="1"/>
          </p:nvPr>
        </p:nvPicPr>
        <p:blipFill>
          <a:blip r:embed="rId3" cstate="print">
            <a:extLst>
              <a:ext uri="{28A0092B-C50C-407E-A947-70E740481C1C}">
                <a14:useLocalDpi xmlns:a14="http://schemas.microsoft.com/office/drawing/2010/main" val="0"/>
              </a:ext>
            </a:extLst>
          </a:blip>
          <a:srcRect t="-1043" b="-1043"/>
          <a:stretch>
            <a:fillRect/>
          </a:stretch>
        </p:blipFill>
        <p:spPr>
          <a:xfrm>
            <a:off x="609600" y="1752601"/>
            <a:ext cx="3717343" cy="2133600"/>
          </a:xfrm>
          <a:ln>
            <a:solidFill>
              <a:srgbClr val="7A7A7A"/>
            </a:solidFill>
          </a:ln>
        </p:spPr>
      </p:pic>
      <p:sp>
        <p:nvSpPr>
          <p:cNvPr id="5" name="Rectangle 4"/>
          <p:cNvSpPr/>
          <p:nvPr/>
        </p:nvSpPr>
        <p:spPr>
          <a:xfrm>
            <a:off x="3733800" y="1752600"/>
            <a:ext cx="631949" cy="408908"/>
          </a:xfrm>
          <a:prstGeom prst="rect">
            <a:avLst/>
          </a:prstGeom>
          <a:noFill/>
          <a:ln w="381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a:xfrm>
            <a:off x="609600" y="4038600"/>
            <a:ext cx="6705600" cy="1143000"/>
          </a:xfrm>
          <a:prstGeom prst="rect">
            <a:avLst/>
          </a:prstGeom>
        </p:spPr>
        <p:txBody>
          <a:bodyPr vert="horz" lIns="91440" tIns="45720" rIns="91440" bIns="45720" rtlCol="0">
            <a:normAutofit lnSpcReduction="1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1800" dirty="0" smtClean="0"/>
              <a:t>Provide options to choose what help is needed.</a:t>
            </a:r>
          </a:p>
          <a:p>
            <a:r>
              <a:rPr lang="en-US" sz="1800" b="0" dirty="0" smtClean="0"/>
              <a:t>“Do you want to go to instruction page?”</a:t>
            </a:r>
          </a:p>
          <a:p>
            <a:r>
              <a:rPr lang="en-US" sz="1800" b="0" dirty="0" smtClean="0"/>
              <a:t>“Do you need any personal assistance?”</a:t>
            </a:r>
          </a:p>
        </p:txBody>
      </p:sp>
    </p:spTree>
    <p:extLst>
      <p:ext uri="{BB962C8B-B14F-4D97-AF65-F5344CB8AC3E}">
        <p14:creationId xmlns:p14="http://schemas.microsoft.com/office/powerpoint/2010/main" val="15771952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principles of Universal design</a:t>
            </a:r>
            <a:endParaRPr lang="en-US" dirty="0"/>
          </a:p>
        </p:txBody>
      </p:sp>
      <p:sp>
        <p:nvSpPr>
          <p:cNvPr id="3" name="Content Placeholder 2"/>
          <p:cNvSpPr>
            <a:spLocks noGrp="1"/>
          </p:cNvSpPr>
          <p:nvPr>
            <p:ph idx="1"/>
          </p:nvPr>
        </p:nvSpPr>
        <p:spPr/>
        <p:txBody>
          <a:bodyPr>
            <a:normAutofit/>
          </a:bodyPr>
          <a:lstStyle/>
          <a:p>
            <a:pPr marL="457200" indent="-457200">
              <a:buAutoNum type="arabicPeriod"/>
            </a:pPr>
            <a:r>
              <a:rPr lang="en-US" dirty="0" smtClean="0"/>
              <a:t>Equitable use</a:t>
            </a:r>
          </a:p>
          <a:p>
            <a:pPr marL="457200" indent="-457200">
              <a:buAutoNum type="arabicPeriod"/>
            </a:pPr>
            <a:r>
              <a:rPr lang="en-US" dirty="0" smtClean="0"/>
              <a:t>Flexibility in use</a:t>
            </a:r>
          </a:p>
          <a:p>
            <a:pPr marL="457200" indent="-457200">
              <a:buAutoNum type="arabicPeriod"/>
            </a:pPr>
            <a:r>
              <a:rPr lang="en-US" dirty="0" smtClean="0"/>
              <a:t>Simple and intuitive use</a:t>
            </a:r>
          </a:p>
          <a:p>
            <a:pPr marL="457200" indent="-457200">
              <a:buAutoNum type="arabicPeriod"/>
            </a:pPr>
            <a:r>
              <a:rPr lang="en-US" dirty="0" smtClean="0"/>
              <a:t>Perceptible information</a:t>
            </a:r>
          </a:p>
          <a:p>
            <a:pPr marL="457200" indent="-457200">
              <a:buAutoNum type="arabicPeriod"/>
            </a:pPr>
            <a:r>
              <a:rPr lang="en-US" dirty="0" smtClean="0"/>
              <a:t>Tolerance for error</a:t>
            </a:r>
          </a:p>
          <a:p>
            <a:pPr marL="457200" indent="-457200">
              <a:buAutoNum type="arabicPeriod"/>
            </a:pPr>
            <a:r>
              <a:rPr lang="en-US" dirty="0" smtClean="0"/>
              <a:t>Low physical effort</a:t>
            </a:r>
          </a:p>
          <a:p>
            <a:pPr marL="457200" indent="-457200">
              <a:buAutoNum type="arabicPeriod"/>
            </a:pPr>
            <a:r>
              <a:rPr lang="en-US" dirty="0" smtClean="0"/>
              <a:t>Size and space for approach &amp; use</a:t>
            </a:r>
            <a:endParaRPr lang="en-US" dirty="0"/>
          </a:p>
        </p:txBody>
      </p:sp>
    </p:spTree>
    <p:extLst>
      <p:ext uri="{BB962C8B-B14F-4D97-AF65-F5344CB8AC3E}">
        <p14:creationId xmlns:p14="http://schemas.microsoft.com/office/powerpoint/2010/main" val="271449543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Low physical effort</a:t>
            </a:r>
            <a:endParaRPr lang="en-US" dirty="0"/>
          </a:p>
        </p:txBody>
      </p:sp>
      <p:sp>
        <p:nvSpPr>
          <p:cNvPr id="3" name="Content Placeholder 2"/>
          <p:cNvSpPr>
            <a:spLocks noGrp="1"/>
          </p:cNvSpPr>
          <p:nvPr>
            <p:ph idx="1"/>
          </p:nvPr>
        </p:nvSpPr>
        <p:spPr/>
        <p:txBody>
          <a:bodyPr/>
          <a:lstStyle/>
          <a:p>
            <a:r>
              <a:rPr lang="en-US" dirty="0" smtClean="0"/>
              <a:t>The design can be used efficiently and comfortably and with </a:t>
            </a:r>
            <a:r>
              <a:rPr lang="en-US" dirty="0" smtClean="0">
                <a:solidFill>
                  <a:schemeClr val="accent5"/>
                </a:solidFill>
              </a:rPr>
              <a:t>a minimum fatigue. </a:t>
            </a:r>
          </a:p>
          <a:p>
            <a:endParaRPr lang="en-US" dirty="0" smtClean="0">
              <a:solidFill>
                <a:schemeClr val="accent5"/>
              </a:solidFill>
            </a:endParaRPr>
          </a:p>
          <a:p>
            <a:pPr marL="342900" indent="-342900">
              <a:buFontTx/>
              <a:buChar char="-"/>
            </a:pPr>
            <a:r>
              <a:rPr lang="en-US" dirty="0" smtClean="0"/>
              <a:t>Mobile tablet</a:t>
            </a:r>
          </a:p>
          <a:p>
            <a:pPr marL="342900" indent="-342900">
              <a:buFontTx/>
              <a:buChar char="-"/>
            </a:pPr>
            <a:r>
              <a:rPr lang="en-US" dirty="0" smtClean="0"/>
              <a:t>Touch and speech input</a:t>
            </a:r>
          </a:p>
          <a:p>
            <a:pPr marL="342900" indent="-342900">
              <a:buFontTx/>
              <a:buChar char="-"/>
            </a:pPr>
            <a:endParaRPr lang="en-US" dirty="0" smtClean="0">
              <a:solidFill>
                <a:schemeClr val="accent5"/>
              </a:solidFill>
            </a:endParaRPr>
          </a:p>
          <a:p>
            <a:endParaRPr lang="en-US" dirty="0"/>
          </a:p>
        </p:txBody>
      </p:sp>
      <p:pic>
        <p:nvPicPr>
          <p:cNvPr id="4" name="Picture 4" descr="https://encrypted-tbn0.gstatic.com/images?q=tbn:ANd9GcRziZprBKHtvtD31bmBRjpCRS4v0EC7Jwkt8gc4is_mOYkyUHw98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3124200"/>
            <a:ext cx="2286000" cy="2460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25450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tablet</a:t>
            </a:r>
            <a:endParaRPr lang="en-US" dirty="0"/>
          </a:p>
        </p:txBody>
      </p:sp>
      <p:sp>
        <p:nvSpPr>
          <p:cNvPr id="3" name="Content Placeholder 2"/>
          <p:cNvSpPr>
            <a:spLocks noGrp="1"/>
          </p:cNvSpPr>
          <p:nvPr>
            <p:ph idx="1"/>
          </p:nvPr>
        </p:nvSpPr>
        <p:spPr>
          <a:xfrm>
            <a:off x="457200" y="1798637"/>
            <a:ext cx="7620000" cy="4373563"/>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p:txBody>
      </p:sp>
      <p:pic>
        <p:nvPicPr>
          <p:cNvPr id="1026" name="Picture 2" descr="http://2.bp.blogspot.com/_b_rVkoiZy9Y/TNH_UwHpdXI/AAAAAAAAJAo/QtdcX_qgf0g/s1600/wheelchair+touch+screen+vot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56" y="1752600"/>
            <a:ext cx="1752600" cy="40591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encrypted-tbn0.gstatic.com/images?q=tbn:ANd9GcTRIiXBkmo15EBLtGAeImBG2Py2kX1oLfqM5gk242w1lxAqjbh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1752600"/>
            <a:ext cx="2154354" cy="21543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encrypted-tbn1.gstatic.com/images?q=tbn:ANd9GcSzM6gX606Ki-cPewLaf7bKeNRNZKBAfk6rQmX79V9OstvV679S1w"/>
          <p:cNvPicPr>
            <a:picLocks noChangeAspect="1" noChangeArrowheads="1"/>
          </p:cNvPicPr>
          <p:nvPr/>
        </p:nvPicPr>
        <p:blipFill rotWithShape="1">
          <a:blip r:embed="rId5">
            <a:extLst>
              <a:ext uri="{28A0092B-C50C-407E-A947-70E740481C1C}">
                <a14:useLocalDpi xmlns:a14="http://schemas.microsoft.com/office/drawing/2010/main" val="0"/>
              </a:ext>
            </a:extLst>
          </a:blip>
          <a:srcRect l="11902" r="11298"/>
          <a:stretch/>
        </p:blipFill>
        <p:spPr bwMode="auto">
          <a:xfrm>
            <a:off x="4754880" y="1763829"/>
            <a:ext cx="164592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14600" y="4114800"/>
            <a:ext cx="4826962" cy="923330"/>
          </a:xfrm>
          <a:prstGeom prst="rect">
            <a:avLst/>
          </a:prstGeom>
          <a:noFill/>
        </p:spPr>
        <p:txBody>
          <a:bodyPr wrap="none" rtlCol="0">
            <a:spAutoFit/>
          </a:bodyPr>
          <a:lstStyle/>
          <a:p>
            <a:r>
              <a:rPr lang="en-US" dirty="0"/>
              <a:t>Allow user to maintain a neutral body </a:t>
            </a:r>
            <a:r>
              <a:rPr lang="en-US" dirty="0" smtClean="0"/>
              <a:t>position</a:t>
            </a:r>
          </a:p>
          <a:p>
            <a:r>
              <a:rPr lang="en-US" dirty="0" smtClean="0"/>
              <a:t>Minimize sustained physical effort</a:t>
            </a:r>
            <a:endParaRPr lang="en-US" dirty="0"/>
          </a:p>
          <a:p>
            <a:endParaRPr lang="en-US" dirty="0"/>
          </a:p>
        </p:txBody>
      </p:sp>
    </p:spTree>
    <p:extLst>
      <p:ext uri="{BB962C8B-B14F-4D97-AF65-F5344CB8AC3E}">
        <p14:creationId xmlns:p14="http://schemas.microsoft.com/office/powerpoint/2010/main" val="2356942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Multimodal inputs</a:t>
            </a:r>
            <a:endParaRPr lang="en-US" dirty="0"/>
          </a:p>
        </p:txBody>
      </p:sp>
      <p:sp>
        <p:nvSpPr>
          <p:cNvPr id="3" name="Content Placeholder 2"/>
          <p:cNvSpPr>
            <a:spLocks noGrp="1"/>
          </p:cNvSpPr>
          <p:nvPr>
            <p:ph idx="1"/>
          </p:nvPr>
        </p:nvSpPr>
        <p:spPr/>
        <p:txBody>
          <a:bodyPr>
            <a:normAutofit/>
          </a:bodyPr>
          <a:lstStyle/>
          <a:p>
            <a:r>
              <a:rPr lang="en-US" dirty="0" smtClean="0"/>
              <a:t>Touch </a:t>
            </a:r>
            <a:r>
              <a:rPr lang="en-US" dirty="0"/>
              <a:t>input (Yes/</a:t>
            </a:r>
            <a:r>
              <a:rPr lang="en-US" dirty="0" smtClean="0"/>
              <a:t>No, browse contest &amp; candidate)</a:t>
            </a:r>
            <a:endParaRPr lang="en-US" dirty="0"/>
          </a:p>
          <a:p>
            <a:r>
              <a:rPr lang="en-US" dirty="0" smtClean="0"/>
              <a:t>Speech </a:t>
            </a:r>
            <a:r>
              <a:rPr lang="en-US" dirty="0"/>
              <a:t>input (Yes/</a:t>
            </a:r>
            <a:r>
              <a:rPr lang="en-US" dirty="0" smtClean="0"/>
              <a:t>No)</a:t>
            </a:r>
          </a:p>
          <a:p>
            <a:endParaRPr lang="en-US" dirty="0"/>
          </a:p>
          <a:p>
            <a:r>
              <a:rPr lang="en-US" dirty="0"/>
              <a:t>Minimize sustained physical effort</a:t>
            </a:r>
          </a:p>
          <a:p>
            <a:endParaRPr lang="en-US" dirty="0"/>
          </a:p>
          <a:p>
            <a:endParaRPr lang="en-US" dirty="0"/>
          </a:p>
        </p:txBody>
      </p:sp>
      <p:pic>
        <p:nvPicPr>
          <p:cNvPr id="3074" name="Picture 2" descr="http://www.theappleclan.com/wp-content/uploads/2011/08/voice.g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339"/>
          <a:stretch/>
        </p:blipFill>
        <p:spPr bwMode="auto">
          <a:xfrm>
            <a:off x="3581400" y="4838701"/>
            <a:ext cx="3152775" cy="13944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encrypted-tbn0.gstatic.com/images?q=tbn:ANd9GcRziZprBKHtvtD31bmBRjpCRS4v0EC7Jwkt8gc4is_mOYkyUHw98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2451" y="4838701"/>
            <a:ext cx="1295400" cy="13944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encrypted-tbn3.gstatic.com/images?q=tbn:ANd9GcTCNQNJxWrOIPz8cp8FcVtEjdfdvMydVE0FMQ3s6vSPyIg4MYkZ"/>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07034" y="4848227"/>
            <a:ext cx="1822828" cy="170497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8" descr="photo.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0" descr="photo.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https://mail-attachment.googleusercontent.com/attachment/?ui=2&amp;ik=45ae5c2c77&amp;view=att&amp;th=13cb321330b32d04&amp;attid=0.1&amp;disp=inline&amp;safe=1&amp;zw&amp;saduie=AG9B_P9mmRkEsw3rBb2-n--sdmlq&amp;sadet=1360215001465&amp;sads=q3F3ZOx42RTYP5CwVlvZB4FyGP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s://mail-attachment.googleusercontent.com/attachment/?ui=2&amp;ik=45ae5c2c77&amp;view=att&amp;th=13cb321330b32d04&amp;attid=0.1&amp;disp=inline&amp;safe=1&amp;zw&amp;saduie=AG9B_P9mmRkEsw3rBb2-n--sdmlq&amp;sadet=1360215001465&amp;sads=q3F3ZOx42RTYP5CwVlvZB4FyGP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6" descr="https://mail-attachment.googleusercontent.com/attachment/?ui=2&amp;ik=45ae5c2c77&amp;view=att&amp;th=13cb321330b32d04&amp;attid=0.1&amp;disp=inline&amp;safe=1&amp;zw&amp;saduie=AG9B_P9mmRkEsw3rBb2-n--sdmlq&amp;sadet=1360215001465&amp;sads=q3F3ZOx42RTYP5CwVlvZB4FyGPI"/>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r="21596"/>
          <a:stretch/>
        </p:blipFill>
        <p:spPr>
          <a:xfrm>
            <a:off x="1981200" y="4838701"/>
            <a:ext cx="1447801" cy="1394470"/>
          </a:xfrm>
          <a:prstGeom prst="rect">
            <a:avLst/>
          </a:prstGeom>
        </p:spPr>
      </p:pic>
    </p:spTree>
    <p:extLst>
      <p:ext uri="{BB962C8B-B14F-4D97-AF65-F5344CB8AC3E}">
        <p14:creationId xmlns:p14="http://schemas.microsoft.com/office/powerpoint/2010/main" val="125658396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7. Size and space for approach &amp; use</a:t>
            </a:r>
            <a:endParaRPr lang="en-US" dirty="0"/>
          </a:p>
        </p:txBody>
      </p:sp>
      <p:sp>
        <p:nvSpPr>
          <p:cNvPr id="3" name="Content Placeholder 2"/>
          <p:cNvSpPr>
            <a:spLocks noGrp="1"/>
          </p:cNvSpPr>
          <p:nvPr>
            <p:ph idx="1"/>
          </p:nvPr>
        </p:nvSpPr>
        <p:spPr/>
        <p:txBody>
          <a:bodyPr/>
          <a:lstStyle/>
          <a:p>
            <a:r>
              <a:rPr lang="en-US" dirty="0" smtClean="0">
                <a:solidFill>
                  <a:srgbClr val="DC5924"/>
                </a:solidFill>
              </a:rPr>
              <a:t>Appropriate size and space </a:t>
            </a:r>
            <a:r>
              <a:rPr lang="en-US" dirty="0" smtClean="0"/>
              <a:t>is provided for approach, reach, manipulation, and use regardless of user’s body size, posture, or mobility. </a:t>
            </a:r>
            <a:endParaRPr lang="en-US" dirty="0"/>
          </a:p>
          <a:p>
            <a:r>
              <a:rPr lang="en-US" dirty="0" smtClean="0"/>
              <a:t>- Size and location of buttons</a:t>
            </a:r>
            <a:endParaRPr lang="en-US" dirty="0"/>
          </a:p>
        </p:txBody>
      </p:sp>
    </p:spTree>
    <p:extLst>
      <p:ext uri="{BB962C8B-B14F-4D97-AF65-F5344CB8AC3E}">
        <p14:creationId xmlns:p14="http://schemas.microsoft.com/office/powerpoint/2010/main" val="105362629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Size &amp; Location of buttons</a:t>
            </a:r>
            <a:endParaRPr lang="en-US" dirty="0"/>
          </a:p>
        </p:txBody>
      </p:sp>
      <p:sp>
        <p:nvSpPr>
          <p:cNvPr id="3" name="Content Placeholder 2"/>
          <p:cNvSpPr>
            <a:spLocks noGrp="1"/>
          </p:cNvSpPr>
          <p:nvPr>
            <p:ph idx="1"/>
          </p:nvPr>
        </p:nvSpPr>
        <p:spPr/>
        <p:txBody>
          <a:bodyPr/>
          <a:lstStyle/>
          <a:p>
            <a:r>
              <a:rPr lang="en-US" dirty="0" smtClean="0"/>
              <a:t>Size of buttons : minimum 19.05mm</a:t>
            </a:r>
            <a:r>
              <a:rPr lang="en-US" b="0" dirty="0" smtClean="0">
                <a:solidFill>
                  <a:schemeClr val="accent2"/>
                </a:solidFill>
              </a:rPr>
              <a:t> </a:t>
            </a:r>
            <a:r>
              <a:rPr lang="en-US" dirty="0" smtClean="0">
                <a:solidFill>
                  <a:schemeClr val="accent2"/>
                </a:solidFill>
              </a:rPr>
              <a:t>(Jin</a:t>
            </a:r>
            <a:r>
              <a:rPr lang="en-US" dirty="0">
                <a:solidFill>
                  <a:schemeClr val="accent2"/>
                </a:solidFill>
              </a:rPr>
              <a:t>, </a:t>
            </a:r>
            <a:r>
              <a:rPr lang="en-US" dirty="0" err="1">
                <a:solidFill>
                  <a:schemeClr val="accent2"/>
                </a:solidFill>
              </a:rPr>
              <a:t>ZhaoXia</a:t>
            </a:r>
            <a:r>
              <a:rPr lang="en-US" dirty="0">
                <a:solidFill>
                  <a:schemeClr val="accent2"/>
                </a:solidFill>
              </a:rPr>
              <a:t>, </a:t>
            </a:r>
            <a:r>
              <a:rPr lang="en-US" dirty="0" err="1">
                <a:solidFill>
                  <a:schemeClr val="accent2"/>
                </a:solidFill>
              </a:rPr>
              <a:t>Plocher</a:t>
            </a:r>
            <a:r>
              <a:rPr lang="en-US" dirty="0">
                <a:solidFill>
                  <a:schemeClr val="accent2"/>
                </a:solidFill>
              </a:rPr>
              <a:t>, Tom, &amp; </a:t>
            </a:r>
            <a:r>
              <a:rPr lang="en-US" dirty="0" err="1">
                <a:solidFill>
                  <a:schemeClr val="accent2"/>
                </a:solidFill>
              </a:rPr>
              <a:t>Kiff</a:t>
            </a:r>
            <a:r>
              <a:rPr lang="en-US" dirty="0">
                <a:solidFill>
                  <a:schemeClr val="accent2"/>
                </a:solidFill>
              </a:rPr>
              <a:t>, </a:t>
            </a:r>
            <a:r>
              <a:rPr lang="en-US" dirty="0" smtClean="0">
                <a:solidFill>
                  <a:schemeClr val="accent2"/>
                </a:solidFill>
              </a:rPr>
              <a:t>Liana, 2007</a:t>
            </a:r>
            <a:r>
              <a:rPr lang="en-US" dirty="0">
                <a:solidFill>
                  <a:schemeClr val="accent2"/>
                </a:solidFill>
              </a:rPr>
              <a:t>). </a:t>
            </a:r>
            <a:endParaRPr lang="en-US" dirty="0" smtClean="0">
              <a:solidFill>
                <a:schemeClr val="accent2"/>
              </a:solidFill>
            </a:endParaRPr>
          </a:p>
          <a:p>
            <a:r>
              <a:rPr lang="en-US" dirty="0" smtClean="0"/>
              <a:t>Location of buttons: </a:t>
            </a:r>
            <a:r>
              <a:rPr lang="en-US" b="0" dirty="0" smtClean="0">
                <a:solidFill>
                  <a:schemeClr val="accent2"/>
                </a:solidFill>
              </a:rPr>
              <a:t>(</a:t>
            </a:r>
            <a:r>
              <a:rPr lang="en-US" dirty="0" err="1">
                <a:solidFill>
                  <a:schemeClr val="accent2"/>
                </a:solidFill>
              </a:rPr>
              <a:t>João</a:t>
            </a:r>
            <a:r>
              <a:rPr lang="en-US" dirty="0">
                <a:solidFill>
                  <a:schemeClr val="accent2"/>
                </a:solidFill>
              </a:rPr>
              <a:t> Oliveira, Tiago </a:t>
            </a:r>
            <a:r>
              <a:rPr lang="en-US" dirty="0" err="1">
                <a:solidFill>
                  <a:schemeClr val="accent2"/>
                </a:solidFill>
              </a:rPr>
              <a:t>Guerreiro</a:t>
            </a:r>
            <a:r>
              <a:rPr lang="en-US" dirty="0">
                <a:solidFill>
                  <a:schemeClr val="accent2"/>
                </a:solidFill>
              </a:rPr>
              <a:t>, Hugo </a:t>
            </a:r>
            <a:r>
              <a:rPr lang="en-US" dirty="0" err="1">
                <a:solidFill>
                  <a:schemeClr val="accent2"/>
                </a:solidFill>
              </a:rPr>
              <a:t>Nicolau</a:t>
            </a:r>
            <a:r>
              <a:rPr lang="en-US" dirty="0">
                <a:solidFill>
                  <a:schemeClr val="accent2"/>
                </a:solidFill>
              </a:rPr>
              <a:t>, </a:t>
            </a:r>
            <a:r>
              <a:rPr lang="en-US" dirty="0" err="1">
                <a:solidFill>
                  <a:schemeClr val="accent2"/>
                </a:solidFill>
              </a:rPr>
              <a:t>Joaquim</a:t>
            </a:r>
            <a:r>
              <a:rPr lang="en-US" dirty="0">
                <a:solidFill>
                  <a:schemeClr val="accent2"/>
                </a:solidFill>
              </a:rPr>
              <a:t> Jorge, and Daniel </a:t>
            </a:r>
            <a:r>
              <a:rPr lang="en-US" dirty="0" err="1" smtClean="0">
                <a:solidFill>
                  <a:schemeClr val="accent2"/>
                </a:solidFill>
              </a:rPr>
              <a:t>Gonçalves</a:t>
            </a:r>
            <a:r>
              <a:rPr lang="en-US" dirty="0" smtClean="0">
                <a:solidFill>
                  <a:schemeClr val="accent2"/>
                </a:solidFill>
              </a:rPr>
              <a:t>, 2011)</a:t>
            </a:r>
            <a:r>
              <a:rPr lang="en-US" b="0" dirty="0" smtClean="0">
                <a:solidFill>
                  <a:schemeClr val="accent2"/>
                </a:solidFill>
              </a:rPr>
              <a:t> </a:t>
            </a:r>
            <a:endParaRPr lang="en-US" b="0" dirty="0">
              <a:solidFill>
                <a:schemeClr val="accent2"/>
              </a:solidFill>
            </a:endParaRPr>
          </a:p>
          <a:p>
            <a:r>
              <a:rPr lang="en-US" dirty="0" smtClean="0"/>
              <a:t>, </a:t>
            </a:r>
          </a:p>
          <a:p>
            <a:endParaRPr lang="en-US" dirty="0"/>
          </a:p>
          <a:p>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3429000"/>
            <a:ext cx="5899535" cy="3316869"/>
          </a:xfrm>
          <a:prstGeom prst="rect">
            <a:avLst/>
          </a:prstGeom>
        </p:spPr>
      </p:pic>
      <p:sp>
        <p:nvSpPr>
          <p:cNvPr id="10" name="Rectangle 9"/>
          <p:cNvSpPr/>
          <p:nvPr/>
        </p:nvSpPr>
        <p:spPr>
          <a:xfrm>
            <a:off x="561976" y="4153293"/>
            <a:ext cx="424966" cy="259979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88582" y="4183181"/>
            <a:ext cx="424966" cy="259979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743575" y="3419474"/>
            <a:ext cx="858266" cy="5999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61975" y="3419475"/>
            <a:ext cx="999922" cy="5999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00072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Formative Evaluation Plan</a:t>
            </a:r>
            <a:endParaRPr lang="en-US" dirty="0"/>
          </a:p>
        </p:txBody>
      </p:sp>
      <p:sp>
        <p:nvSpPr>
          <p:cNvPr id="3" name="Content Placeholder 2"/>
          <p:cNvSpPr>
            <a:spLocks noGrp="1"/>
          </p:cNvSpPr>
          <p:nvPr>
            <p:ph idx="1"/>
          </p:nvPr>
        </p:nvSpPr>
        <p:spPr/>
        <p:txBody>
          <a:bodyPr>
            <a:normAutofit/>
          </a:bodyPr>
          <a:lstStyle/>
          <a:p>
            <a:r>
              <a:rPr lang="en-US" dirty="0" smtClean="0">
                <a:solidFill>
                  <a:schemeClr val="tx2"/>
                </a:solidFill>
              </a:rPr>
              <a:t>Observation</a:t>
            </a:r>
            <a:r>
              <a:rPr lang="en-US" dirty="0" smtClean="0"/>
              <a:t> </a:t>
            </a:r>
            <a:r>
              <a:rPr lang="en-US" dirty="0"/>
              <a:t>and </a:t>
            </a:r>
            <a:r>
              <a:rPr lang="en-US" dirty="0">
                <a:solidFill>
                  <a:schemeClr val="tx2"/>
                </a:solidFill>
              </a:rPr>
              <a:t>qualitative feedback </a:t>
            </a:r>
            <a:r>
              <a:rPr lang="en-US" dirty="0"/>
              <a:t>from the diverse group of </a:t>
            </a:r>
            <a:r>
              <a:rPr lang="en-US" dirty="0" smtClean="0"/>
              <a:t>users</a:t>
            </a:r>
            <a:r>
              <a:rPr lang="en-US" dirty="0"/>
              <a:t> with and without functional limitations </a:t>
            </a:r>
            <a:r>
              <a:rPr lang="en-US" dirty="0" smtClean="0"/>
              <a:t>(e.g., Visual, </a:t>
            </a:r>
            <a:r>
              <a:rPr lang="en-US" dirty="0"/>
              <a:t>mobility/dexterity, and minor cognitive </a:t>
            </a:r>
            <a:r>
              <a:rPr lang="en-US" dirty="0" smtClean="0"/>
              <a:t>impairments)</a:t>
            </a:r>
          </a:p>
          <a:p>
            <a:endParaRPr lang="en-US" dirty="0" smtClean="0"/>
          </a:p>
          <a:p>
            <a:r>
              <a:rPr lang="en-US" dirty="0" smtClean="0"/>
              <a:t>Pre-survey (demographic, voting, technology experience)</a:t>
            </a:r>
          </a:p>
          <a:p>
            <a:r>
              <a:rPr lang="en-US" dirty="0" smtClean="0"/>
              <a:t>Voting tasks with “Think aloud” method</a:t>
            </a:r>
          </a:p>
          <a:p>
            <a:r>
              <a:rPr lang="en-US" dirty="0" smtClean="0"/>
              <a:t>Post-trial survey (semi-structured interview)</a:t>
            </a:r>
          </a:p>
        </p:txBody>
      </p:sp>
    </p:spTree>
    <p:extLst>
      <p:ext uri="{BB962C8B-B14F-4D97-AF65-F5344CB8AC3E}">
        <p14:creationId xmlns:p14="http://schemas.microsoft.com/office/powerpoint/2010/main" val="70175506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Autofit/>
          </a:bodyPr>
          <a:lstStyle/>
          <a:p>
            <a:r>
              <a:rPr lang="en-US" sz="1600" dirty="0"/>
              <a:t>Burton, D. and </a:t>
            </a:r>
            <a:r>
              <a:rPr lang="en-US" sz="1600" dirty="0" err="1"/>
              <a:t>Uslan</a:t>
            </a:r>
            <a:r>
              <a:rPr lang="en-US" sz="1600" dirty="0"/>
              <a:t>, M. (2002). Cast a Vote by Yourself: A Review of Accessible Voting Machines. </a:t>
            </a:r>
            <a:r>
              <a:rPr lang="en-US" sz="1600" i="1" dirty="0"/>
              <a:t>Access World</a:t>
            </a:r>
            <a:r>
              <a:rPr lang="en-US" sz="1600" dirty="0"/>
              <a:t>, 3, 6.</a:t>
            </a:r>
          </a:p>
          <a:p>
            <a:r>
              <a:rPr lang="en-US" sz="1600" dirty="0" err="1"/>
              <a:t>Chaudry</a:t>
            </a:r>
            <a:r>
              <a:rPr lang="en-US" sz="1600" dirty="0"/>
              <a:t>, B. M., Connelly, K. H., </a:t>
            </a:r>
            <a:r>
              <a:rPr lang="en-US" sz="1600" dirty="0" err="1"/>
              <a:t>Siek</a:t>
            </a:r>
            <a:r>
              <a:rPr lang="en-US" sz="1600" dirty="0"/>
              <a:t>, K. A., &amp; Welch, J. L. (2012). </a:t>
            </a:r>
            <a:r>
              <a:rPr lang="en-US" sz="1600" i="1" dirty="0"/>
              <a:t>Mobile interface design for low-literacy populations</a:t>
            </a:r>
            <a:r>
              <a:rPr lang="en-US" sz="1600" dirty="0"/>
              <a:t>. Paper presented at the Proceedings of the 2nd ACM SIGHIT International Health Informatics Symposium, Miami, Florida, USA. </a:t>
            </a:r>
            <a:endParaRPr lang="en-US" sz="1600" dirty="0" smtClean="0"/>
          </a:p>
          <a:p>
            <a:r>
              <a:rPr lang="en-US" sz="1600" dirty="0" smtClean="0"/>
              <a:t>Jin</a:t>
            </a:r>
            <a:r>
              <a:rPr lang="en-US" sz="1600" dirty="0"/>
              <a:t>, </a:t>
            </a:r>
            <a:r>
              <a:rPr lang="en-US" sz="1600" dirty="0" err="1"/>
              <a:t>ZhaoXia</a:t>
            </a:r>
            <a:r>
              <a:rPr lang="en-US" sz="1600" dirty="0"/>
              <a:t>, </a:t>
            </a:r>
            <a:r>
              <a:rPr lang="en-US" sz="1600" dirty="0" err="1"/>
              <a:t>Plocher</a:t>
            </a:r>
            <a:r>
              <a:rPr lang="en-US" sz="1600" dirty="0"/>
              <a:t>, Tom, &amp; </a:t>
            </a:r>
            <a:r>
              <a:rPr lang="en-US" sz="1600" dirty="0" err="1"/>
              <a:t>Kiff</a:t>
            </a:r>
            <a:r>
              <a:rPr lang="en-US" sz="1600" dirty="0"/>
              <a:t>, Liana. (2007). Touch Screen User Interfaces for Older Adults: Button Size and Spacing. In C. </a:t>
            </a:r>
            <a:r>
              <a:rPr lang="en-US" sz="1600" dirty="0" err="1"/>
              <a:t>Stephanidis</a:t>
            </a:r>
            <a:r>
              <a:rPr lang="en-US" sz="1600" dirty="0"/>
              <a:t> (Ed.), </a:t>
            </a:r>
            <a:r>
              <a:rPr lang="en-US" sz="1600" i="1" dirty="0"/>
              <a:t>Universal </a:t>
            </a:r>
            <a:r>
              <a:rPr lang="en-US" sz="1600" i="1" dirty="0" err="1"/>
              <a:t>Acess</a:t>
            </a:r>
            <a:r>
              <a:rPr lang="en-US" sz="1600" i="1" dirty="0"/>
              <a:t> in Human Computer Interaction. Coping with Diversity</a:t>
            </a:r>
            <a:r>
              <a:rPr lang="en-US" sz="1600" dirty="0"/>
              <a:t> (Vol. 4554, pp. 933-941): Springer Berlin Heidelberg.</a:t>
            </a:r>
            <a:endParaRPr lang="en-US" sz="1600" dirty="0" smtClean="0"/>
          </a:p>
          <a:p>
            <a:r>
              <a:rPr lang="en-US" sz="1600" dirty="0" err="1"/>
              <a:t>João</a:t>
            </a:r>
            <a:r>
              <a:rPr lang="en-US" sz="1600" dirty="0"/>
              <a:t> Oliveira, Tiago </a:t>
            </a:r>
            <a:r>
              <a:rPr lang="en-US" sz="1600" dirty="0" err="1"/>
              <a:t>Guerreiro</a:t>
            </a:r>
            <a:r>
              <a:rPr lang="en-US" sz="1600" dirty="0"/>
              <a:t>, Hugo </a:t>
            </a:r>
            <a:r>
              <a:rPr lang="en-US" sz="1600" dirty="0" err="1"/>
              <a:t>Nicolau</a:t>
            </a:r>
            <a:r>
              <a:rPr lang="en-US" sz="1600" dirty="0"/>
              <a:t>, </a:t>
            </a:r>
            <a:r>
              <a:rPr lang="en-US" sz="1600" dirty="0" err="1"/>
              <a:t>Joaquim</a:t>
            </a:r>
            <a:r>
              <a:rPr lang="en-US" sz="1600" dirty="0"/>
              <a:t> Jorge, and Daniel </a:t>
            </a:r>
            <a:r>
              <a:rPr lang="en-US" sz="1600" dirty="0" err="1"/>
              <a:t>Gonçalves</a:t>
            </a:r>
            <a:r>
              <a:rPr lang="en-US" sz="1600" dirty="0"/>
              <a:t>. (2011). Blind people and mobile touch-based text-entry: acknowledging the need for different flavors. In </a:t>
            </a:r>
            <a:r>
              <a:rPr lang="en-US" sz="1600" i="1" dirty="0"/>
              <a:t>The proceedings of the 13th international ACM SIGACCESS conference on Computers and accessibility</a:t>
            </a:r>
            <a:r>
              <a:rPr lang="en-US" sz="1600" dirty="0"/>
              <a:t> (ASSETS '11). ACM, New York, NY, USA, 179-186. </a:t>
            </a:r>
            <a:endParaRPr lang="en-US" sz="1600" dirty="0" smtClean="0"/>
          </a:p>
        </p:txBody>
      </p:sp>
    </p:spTree>
    <p:extLst>
      <p:ext uri="{BB962C8B-B14F-4D97-AF65-F5344CB8AC3E}">
        <p14:creationId xmlns:p14="http://schemas.microsoft.com/office/powerpoint/2010/main" val="420899426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Autofit/>
          </a:bodyPr>
          <a:lstStyle/>
          <a:p>
            <a:r>
              <a:rPr lang="en-US" sz="1600" dirty="0" err="1" smtClean="0"/>
              <a:t>Obrenovic</a:t>
            </a:r>
            <a:r>
              <a:rPr lang="en-US" sz="1600" dirty="0" smtClean="0"/>
              <a:t>, </a:t>
            </a:r>
            <a:r>
              <a:rPr lang="en-US" sz="1600" dirty="0" err="1" smtClean="0"/>
              <a:t>Zeljko</a:t>
            </a:r>
            <a:r>
              <a:rPr lang="en-US" sz="1600" dirty="0" smtClean="0"/>
              <a:t>, </a:t>
            </a:r>
            <a:r>
              <a:rPr lang="en-US" sz="1600" dirty="0" err="1" smtClean="0"/>
              <a:t>Abascal</a:t>
            </a:r>
            <a:r>
              <a:rPr lang="en-US" sz="1600" dirty="0" smtClean="0"/>
              <a:t>, Julio, &amp; </a:t>
            </a:r>
            <a:r>
              <a:rPr lang="en-US" sz="1600" dirty="0" err="1" smtClean="0"/>
              <a:t>Starcevic</a:t>
            </a:r>
            <a:r>
              <a:rPr lang="en-US" sz="1600" dirty="0" smtClean="0"/>
              <a:t>, </a:t>
            </a:r>
            <a:r>
              <a:rPr lang="en-US" sz="1600" dirty="0" err="1" smtClean="0"/>
              <a:t>Dusan</a:t>
            </a:r>
            <a:r>
              <a:rPr lang="en-US" sz="1600" dirty="0" smtClean="0"/>
              <a:t>. (2007). Universal accessibility as a multimodal design issue. </a:t>
            </a:r>
            <a:r>
              <a:rPr lang="en-US" sz="1600" i="1" dirty="0" err="1" smtClean="0"/>
              <a:t>Commun</a:t>
            </a:r>
            <a:r>
              <a:rPr lang="en-US" sz="1600" i="1" dirty="0" smtClean="0"/>
              <a:t>. ACM, 50</a:t>
            </a:r>
            <a:r>
              <a:rPr lang="en-US" sz="1600" dirty="0" smtClean="0"/>
              <a:t>(5), 83-88. </a:t>
            </a:r>
            <a:r>
              <a:rPr lang="en-US" sz="1600" dirty="0" err="1" smtClean="0"/>
              <a:t>doi</a:t>
            </a:r>
            <a:r>
              <a:rPr lang="en-US" sz="1600" dirty="0" smtClean="0"/>
              <a:t>: 10.1145/1230819.1241668</a:t>
            </a:r>
          </a:p>
          <a:p>
            <a:r>
              <a:rPr lang="en-US" sz="1600" dirty="0" smtClean="0"/>
              <a:t>Parikh</a:t>
            </a:r>
            <a:r>
              <a:rPr lang="en-US" sz="1600" dirty="0"/>
              <a:t>, T., </a:t>
            </a:r>
            <a:r>
              <a:rPr lang="en-US" sz="1600" dirty="0" err="1"/>
              <a:t>Ghosh</a:t>
            </a:r>
            <a:r>
              <a:rPr lang="en-US" sz="1600" dirty="0"/>
              <a:t>, K., &amp; </a:t>
            </a:r>
            <a:r>
              <a:rPr lang="en-US" sz="1600" dirty="0" err="1"/>
              <a:t>Chavan</a:t>
            </a:r>
            <a:r>
              <a:rPr lang="en-US" sz="1600" dirty="0"/>
              <a:t>, A. (2003). </a:t>
            </a:r>
            <a:r>
              <a:rPr lang="en-US" sz="1600" i="1" dirty="0"/>
              <a:t>Design studies for a financial management system for micro-credit groups in rural </a:t>
            </a:r>
            <a:r>
              <a:rPr lang="en-US" sz="1600" i="1" dirty="0" err="1"/>
              <a:t>india</a:t>
            </a:r>
            <a:r>
              <a:rPr lang="en-US" sz="1600" dirty="0"/>
              <a:t>. Paper presented at the Proceedings of the 2003 conference on Universal usability, Vancouver, British Columbia, Canada. </a:t>
            </a:r>
            <a:endParaRPr lang="en-US" sz="1600" dirty="0" smtClean="0"/>
          </a:p>
          <a:p>
            <a:r>
              <a:rPr lang="en-US" sz="1600" dirty="0"/>
              <a:t>Pierce, K. (2005). </a:t>
            </a:r>
            <a:r>
              <a:rPr lang="en-US" sz="1600" i="1" dirty="0"/>
              <a:t>Accessibility Analysis of Four Proposed Voting Machines</a:t>
            </a:r>
            <a:r>
              <a:rPr lang="en-US" sz="1600" dirty="0"/>
              <a:t>. </a:t>
            </a:r>
          </a:p>
          <a:p>
            <a:r>
              <a:rPr lang="en-US" sz="1600" dirty="0" err="1" smtClean="0"/>
              <a:t>Piner</a:t>
            </a:r>
            <a:r>
              <a:rPr lang="en-US" sz="1600" dirty="0"/>
              <a:t>, G. E. and Byrne, M. D. </a:t>
            </a:r>
            <a:r>
              <a:rPr lang="en-US" sz="1600" dirty="0" smtClean="0"/>
              <a:t>(2011).The </a:t>
            </a:r>
            <a:r>
              <a:rPr lang="en-US" sz="1600" dirty="0"/>
              <a:t>Experience of Accessible Voting. </a:t>
            </a:r>
            <a:r>
              <a:rPr lang="en-US" sz="1600" i="1" dirty="0"/>
              <a:t>Proceedings of the Human Factors and Ergonomics Society Annual Meeting</a:t>
            </a:r>
            <a:r>
              <a:rPr lang="en-US" sz="1600" dirty="0"/>
              <a:t>, 55, </a:t>
            </a:r>
            <a:r>
              <a:rPr lang="en-US" sz="1600" dirty="0" smtClean="0"/>
              <a:t>1,1686-1690</a:t>
            </a:r>
            <a:r>
              <a:rPr lang="en-US" sz="1600" dirty="0"/>
              <a:t>.</a:t>
            </a:r>
            <a:r>
              <a:rPr lang="en-US" sz="1600" dirty="0" smtClean="0"/>
              <a:t> </a:t>
            </a:r>
          </a:p>
          <a:p>
            <a:r>
              <a:rPr lang="en-US" sz="1600" dirty="0" err="1" smtClean="0"/>
              <a:t>Runyan</a:t>
            </a:r>
            <a:r>
              <a:rPr lang="en-US" sz="1600" dirty="0"/>
              <a:t>, N. and Tobias, J. </a:t>
            </a:r>
            <a:r>
              <a:rPr lang="en-US" sz="1600" dirty="0" smtClean="0"/>
              <a:t>(2007). </a:t>
            </a:r>
            <a:r>
              <a:rPr lang="en-US" sz="1600" i="1" dirty="0" smtClean="0"/>
              <a:t>Accessibility </a:t>
            </a:r>
            <a:r>
              <a:rPr lang="en-US" sz="1600" i="1" dirty="0"/>
              <a:t>Review Report for California Top-to-Bottom Voting Systems Review</a:t>
            </a:r>
            <a:r>
              <a:rPr lang="en-US" sz="1600" dirty="0"/>
              <a:t>. </a:t>
            </a:r>
            <a:endParaRPr lang="en-US" sz="1600" dirty="0" smtClean="0"/>
          </a:p>
          <a:p>
            <a:r>
              <a:rPr lang="en-US" sz="1600" dirty="0" smtClean="0"/>
              <a:t>Tobias</a:t>
            </a:r>
            <a:r>
              <a:rPr lang="en-US" sz="1600" dirty="0"/>
              <a:t>, Jim. (2003). Information Technology and Universal Design: An Agenda for Accessible Technology. </a:t>
            </a:r>
            <a:r>
              <a:rPr lang="en-US" sz="1600" i="1" dirty="0"/>
              <a:t>Journal of Visual Impairment &amp; Blindness, 97</a:t>
            </a:r>
            <a:r>
              <a:rPr lang="en-US" sz="1600" dirty="0"/>
              <a:t>(10), 592-601. </a:t>
            </a:r>
            <a:endParaRPr lang="en-US" sz="1600" dirty="0" smtClean="0"/>
          </a:p>
          <a:p>
            <a:endParaRPr lang="en-US" sz="1200" dirty="0"/>
          </a:p>
          <a:p>
            <a:endParaRPr lang="en-US" sz="1200" b="0" dirty="0"/>
          </a:p>
        </p:txBody>
      </p:sp>
    </p:spTree>
    <p:extLst>
      <p:ext uri="{BB962C8B-B14F-4D97-AF65-F5344CB8AC3E}">
        <p14:creationId xmlns:p14="http://schemas.microsoft.com/office/powerpoint/2010/main" val="27388248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021638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Comments?</a:t>
            </a:r>
            <a:endParaRPr lang="en-US" dirty="0"/>
          </a:p>
        </p:txBody>
      </p:sp>
      <p:sp>
        <p:nvSpPr>
          <p:cNvPr id="3" name="Content Placeholder 2"/>
          <p:cNvSpPr>
            <a:spLocks noGrp="1"/>
          </p:cNvSpPr>
          <p:nvPr>
            <p:ph idx="1"/>
          </p:nvPr>
        </p:nvSpPr>
        <p:spPr/>
        <p:txBody>
          <a:bodyPr/>
          <a:lstStyle/>
          <a:p>
            <a:endParaRPr lang="en-US" dirty="0" smtClean="0"/>
          </a:p>
        </p:txBody>
      </p:sp>
    </p:spTree>
    <p:extLst>
      <p:ext uri="{BB962C8B-B14F-4D97-AF65-F5344CB8AC3E}">
        <p14:creationId xmlns:p14="http://schemas.microsoft.com/office/powerpoint/2010/main" val="329831093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Equitable use</a:t>
            </a:r>
            <a:endParaRPr lang="en-US" dirty="0"/>
          </a:p>
        </p:txBody>
      </p:sp>
      <p:sp>
        <p:nvSpPr>
          <p:cNvPr id="3" name="Content Placeholder 2"/>
          <p:cNvSpPr>
            <a:spLocks noGrp="1"/>
          </p:cNvSpPr>
          <p:nvPr>
            <p:ph idx="1"/>
          </p:nvPr>
        </p:nvSpPr>
        <p:spPr/>
        <p:txBody>
          <a:bodyPr/>
          <a:lstStyle/>
          <a:p>
            <a:r>
              <a:rPr lang="en-US" dirty="0" smtClean="0"/>
              <a:t>The design is useful and marketable to people with </a:t>
            </a:r>
            <a:r>
              <a:rPr lang="en-US" dirty="0" smtClean="0">
                <a:solidFill>
                  <a:schemeClr val="accent5"/>
                </a:solidFill>
              </a:rPr>
              <a:t>diverse abilities.</a:t>
            </a:r>
          </a:p>
          <a:p>
            <a:endParaRPr lang="en-US" dirty="0">
              <a:solidFill>
                <a:schemeClr val="accent5"/>
              </a:solidFill>
            </a:endParaRPr>
          </a:p>
          <a:p>
            <a:r>
              <a:rPr lang="en-US" dirty="0" smtClean="0"/>
              <a:t>- Unified Universal EZ Ballot for everyone </a:t>
            </a:r>
            <a:endParaRPr lang="en-US" dirty="0"/>
          </a:p>
        </p:txBody>
      </p:sp>
      <p:pic>
        <p:nvPicPr>
          <p:cNvPr id="1028" name="Picture 4" descr="A.J. Smith casts his ballot using a specially-equipped voting machine for the blind in Albany, Calif. on Tuesday, Feb. 5, 2008. Smith, 18, a resident of the Orientation Center for the Blind, said he was excited to be voting in his first presidential election Photo: PAUL CHIN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6600" y="3431276"/>
            <a:ext cx="2285453" cy="17503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encrypted-tbn0.gstatic.com/images?q=tbn:ANd9GcTczmwF1mB3SbvM4LmDbR4ZdMJgaAyC84qJ5KoHxs2PWz-TusBGIQ"/>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3827"/>
          <a:stretch/>
        </p:blipFill>
        <p:spPr bwMode="auto">
          <a:xfrm>
            <a:off x="457200" y="3431276"/>
            <a:ext cx="2724151" cy="17152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cstate="print"/>
          <a:stretch>
            <a:fillRect/>
          </a:stretch>
        </p:blipFill>
        <p:spPr>
          <a:xfrm>
            <a:off x="5638800" y="3431276"/>
            <a:ext cx="2667000" cy="1704561"/>
          </a:xfrm>
          <a:prstGeom prst="rect">
            <a:avLst/>
          </a:prstGeom>
        </p:spPr>
      </p:pic>
    </p:spTree>
    <p:extLst>
      <p:ext uri="{BB962C8B-B14F-4D97-AF65-F5344CB8AC3E}">
        <p14:creationId xmlns:p14="http://schemas.microsoft.com/office/powerpoint/2010/main" val="185731364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8730863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Discussion </a:t>
            </a:r>
            <a:br>
              <a:rPr lang="en-US" dirty="0"/>
            </a:br>
            <a:r>
              <a:rPr lang="en-US" sz="2400" dirty="0"/>
              <a:t>navigation &amp; orientation</a:t>
            </a:r>
            <a:endParaRPr lang="en-US" dirty="0"/>
          </a:p>
        </p:txBody>
      </p:sp>
      <p:sp>
        <p:nvSpPr>
          <p:cNvPr id="3" name="Content Placeholder 2"/>
          <p:cNvSpPr>
            <a:spLocks noGrp="1"/>
          </p:cNvSpPr>
          <p:nvPr>
            <p:ph idx="1"/>
          </p:nvPr>
        </p:nvSpPr>
        <p:spPr/>
        <p:txBody>
          <a:bodyPr/>
          <a:lstStyle/>
          <a:p>
            <a:pPr marL="457200" indent="-457200">
              <a:buAutoNum type="arabicPeriod"/>
            </a:pPr>
            <a:r>
              <a:rPr lang="en-US" dirty="0"/>
              <a:t>EZ Ballot (linear)</a:t>
            </a:r>
          </a:p>
          <a:p>
            <a:pPr marL="457200" indent="-457200">
              <a:buAutoNum type="arabicPeriod"/>
            </a:pPr>
            <a:r>
              <a:rPr lang="en-US" dirty="0"/>
              <a:t>Direct selection (Non-linear)</a:t>
            </a:r>
          </a:p>
          <a:p>
            <a:pPr marL="457200" indent="-457200">
              <a:buAutoNum type="arabicPeriod"/>
            </a:pPr>
            <a:r>
              <a:rPr lang="en-US" dirty="0"/>
              <a:t>EZ Ballot + Direct selection</a:t>
            </a:r>
          </a:p>
          <a:p>
            <a:endParaRPr lang="en-US" dirty="0"/>
          </a:p>
        </p:txBody>
      </p:sp>
    </p:spTree>
    <p:extLst>
      <p:ext uri="{BB962C8B-B14F-4D97-AF65-F5344CB8AC3E}">
        <p14:creationId xmlns:p14="http://schemas.microsoft.com/office/powerpoint/2010/main" val="29518733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D1282E"/>
                </a:solidFill>
              </a:rPr>
              <a:t>Discussion </a:t>
            </a:r>
            <a:br>
              <a:rPr lang="en-US" dirty="0">
                <a:solidFill>
                  <a:srgbClr val="D1282E"/>
                </a:solidFill>
              </a:rPr>
            </a:br>
            <a:r>
              <a:rPr lang="en-US" sz="2400" dirty="0">
                <a:solidFill>
                  <a:srgbClr val="D1282E"/>
                </a:solidFill>
              </a:rPr>
              <a:t>navigation &amp; orientation</a:t>
            </a:r>
            <a:endParaRPr lang="en-US" dirty="0"/>
          </a:p>
        </p:txBody>
      </p:sp>
      <p:sp>
        <p:nvSpPr>
          <p:cNvPr id="3" name="Content Placeholder 2"/>
          <p:cNvSpPr>
            <a:spLocks noGrp="1"/>
          </p:cNvSpPr>
          <p:nvPr>
            <p:ph idx="1"/>
          </p:nvPr>
        </p:nvSpPr>
        <p:spPr>
          <a:xfrm>
            <a:off x="457200" y="1752600"/>
            <a:ext cx="4495800" cy="4373563"/>
          </a:xfrm>
        </p:spPr>
        <p:txBody>
          <a:bodyPr>
            <a:normAutofit fontScale="92500" lnSpcReduction="20000"/>
          </a:bodyPr>
          <a:lstStyle/>
          <a:p>
            <a:pPr marL="457200" indent="-457200">
              <a:buAutoNum type="arabicPeriod"/>
            </a:pPr>
            <a:r>
              <a:rPr lang="en-US" dirty="0" smtClean="0"/>
              <a:t>EZ Ballot (linear)</a:t>
            </a:r>
          </a:p>
          <a:p>
            <a:r>
              <a:rPr lang="en-US" b="0" dirty="0"/>
              <a:t>PROs: </a:t>
            </a:r>
            <a:endParaRPr lang="en-US" b="0" dirty="0" smtClean="0"/>
          </a:p>
          <a:p>
            <a:r>
              <a:rPr lang="en-US" b="0" dirty="0" smtClean="0"/>
              <a:t>Step-by-step guidance</a:t>
            </a:r>
          </a:p>
          <a:p>
            <a:r>
              <a:rPr lang="en-US" b="0" dirty="0"/>
              <a:t>C</a:t>
            </a:r>
            <a:r>
              <a:rPr lang="en-US" b="0" dirty="0" smtClean="0"/>
              <a:t>onsistent </a:t>
            </a:r>
            <a:r>
              <a:rPr lang="en-US" b="0" dirty="0"/>
              <a:t>c</a:t>
            </a:r>
            <a:r>
              <a:rPr lang="en-US" b="0" dirty="0" smtClean="0"/>
              <a:t>ontrol mechanism (yes/no)</a:t>
            </a:r>
          </a:p>
          <a:p>
            <a:endParaRPr lang="en-US" b="0" dirty="0"/>
          </a:p>
          <a:p>
            <a:r>
              <a:rPr lang="en-US" b="0" dirty="0"/>
              <a:t>CONs: </a:t>
            </a:r>
            <a:endParaRPr lang="en-US" b="0" dirty="0" smtClean="0"/>
          </a:p>
          <a:p>
            <a:r>
              <a:rPr lang="en-US" b="0" dirty="0" smtClean="0"/>
              <a:t>Limited way to navigate through the ballot</a:t>
            </a:r>
          </a:p>
          <a:p>
            <a:r>
              <a:rPr lang="en-US" b="0" dirty="0" smtClean="0"/>
              <a:t>When browsing pages, the process might get confused for some users. </a:t>
            </a:r>
          </a:p>
          <a:p>
            <a:r>
              <a:rPr lang="en-US" b="0" dirty="0" smtClean="0"/>
              <a:t>Unpredictable actions (when press no)</a:t>
            </a:r>
          </a:p>
          <a:p>
            <a:r>
              <a:rPr lang="en-US" b="0" dirty="0" smtClean="0"/>
              <a:t>Require repetitive actions </a:t>
            </a:r>
          </a:p>
        </p:txBody>
      </p:sp>
      <p:pic>
        <p:nvPicPr>
          <p:cNvPr id="6" name="Picture 5" descr="ezballot_contest1_overview.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29200" y="1752600"/>
            <a:ext cx="3609744" cy="2029490"/>
          </a:xfrm>
          <a:prstGeom prst="rect">
            <a:avLst/>
          </a:prstGeom>
          <a:ln>
            <a:solidFill>
              <a:srgbClr val="7F7F7F"/>
            </a:solidFill>
          </a:ln>
        </p:spPr>
      </p:pic>
      <p:pic>
        <p:nvPicPr>
          <p:cNvPr id="7" name="Picture 6" descr="ezballot_contest1_candidate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0" y="3962400"/>
            <a:ext cx="3609744" cy="2029490"/>
          </a:xfrm>
          <a:prstGeom prst="rect">
            <a:avLst/>
          </a:prstGeom>
          <a:ln>
            <a:solidFill>
              <a:srgbClr val="7F7F7F"/>
            </a:solidFill>
          </a:ln>
        </p:spPr>
      </p:pic>
    </p:spTree>
    <p:extLst>
      <p:ext uri="{BB962C8B-B14F-4D97-AF65-F5344CB8AC3E}">
        <p14:creationId xmlns:p14="http://schemas.microsoft.com/office/powerpoint/2010/main" val="100014098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D1282E"/>
                </a:solidFill>
              </a:rPr>
              <a:t>Discussion </a:t>
            </a:r>
            <a:br>
              <a:rPr lang="en-US" dirty="0">
                <a:solidFill>
                  <a:srgbClr val="D1282E"/>
                </a:solidFill>
              </a:rPr>
            </a:br>
            <a:r>
              <a:rPr lang="en-US" sz="2400" dirty="0">
                <a:solidFill>
                  <a:srgbClr val="D1282E"/>
                </a:solidFill>
              </a:rPr>
              <a:t>navigation &amp; orientation</a:t>
            </a:r>
            <a:endParaRPr lang="en-US" dirty="0"/>
          </a:p>
        </p:txBody>
      </p:sp>
      <p:sp>
        <p:nvSpPr>
          <p:cNvPr id="3" name="Content Placeholder 2"/>
          <p:cNvSpPr>
            <a:spLocks noGrp="1"/>
          </p:cNvSpPr>
          <p:nvPr>
            <p:ph idx="1"/>
          </p:nvPr>
        </p:nvSpPr>
        <p:spPr>
          <a:xfrm>
            <a:off x="457200" y="1752600"/>
            <a:ext cx="4038600" cy="4373563"/>
          </a:xfrm>
        </p:spPr>
        <p:txBody>
          <a:bodyPr>
            <a:normAutofit/>
          </a:bodyPr>
          <a:lstStyle/>
          <a:p>
            <a:pPr marL="457200" indent="-457200">
              <a:buFont typeface="+mj-lt"/>
              <a:buAutoNum type="arabicPeriod" startAt="2"/>
            </a:pPr>
            <a:r>
              <a:rPr lang="en-US" dirty="0" smtClean="0"/>
              <a:t>Direct selection (Non-linear)</a:t>
            </a:r>
          </a:p>
          <a:p>
            <a:r>
              <a:rPr lang="en-US" b="0" dirty="0" smtClean="0"/>
              <a:t>PROs</a:t>
            </a:r>
            <a:r>
              <a:rPr lang="en-US" b="0" dirty="0"/>
              <a:t>: </a:t>
            </a:r>
            <a:endParaRPr lang="en-US" b="0" dirty="0" smtClean="0"/>
          </a:p>
          <a:p>
            <a:r>
              <a:rPr lang="en-US" b="0" dirty="0" smtClean="0"/>
              <a:t>Easy to select candidates for sighted users </a:t>
            </a:r>
          </a:p>
          <a:p>
            <a:r>
              <a:rPr lang="en-US" b="0" dirty="0" smtClean="0"/>
              <a:t>More information in one page</a:t>
            </a:r>
          </a:p>
          <a:p>
            <a:r>
              <a:rPr lang="en-US" b="0" dirty="0" smtClean="0"/>
              <a:t>CONs</a:t>
            </a:r>
            <a:r>
              <a:rPr lang="en-US" b="0" dirty="0"/>
              <a:t>: </a:t>
            </a:r>
            <a:endParaRPr lang="en-US" b="0" dirty="0" smtClean="0"/>
          </a:p>
          <a:p>
            <a:r>
              <a:rPr lang="en-US" b="0" dirty="0" smtClean="0"/>
              <a:t>Less focused</a:t>
            </a:r>
          </a:p>
          <a:p>
            <a:r>
              <a:rPr lang="en-US" b="0" dirty="0" smtClean="0"/>
              <a:t>Does not work well with linear structure of audio voting</a:t>
            </a:r>
            <a:endParaRPr lang="en-US" dirty="0"/>
          </a:p>
        </p:txBody>
      </p:sp>
      <p:pic>
        <p:nvPicPr>
          <p:cNvPr id="4" name="Picture 3"/>
          <p:cNvPicPr>
            <a:picLocks noChangeAspect="1"/>
          </p:cNvPicPr>
          <p:nvPr/>
        </p:nvPicPr>
        <p:blipFill rotWithShape="1">
          <a:blip r:embed="rId2" cstate="print"/>
          <a:srcRect r="15673"/>
          <a:stretch/>
        </p:blipFill>
        <p:spPr>
          <a:xfrm>
            <a:off x="4953000" y="1905000"/>
            <a:ext cx="3684069" cy="4368800"/>
          </a:xfrm>
          <a:prstGeom prst="rect">
            <a:avLst/>
          </a:prstGeom>
        </p:spPr>
      </p:pic>
    </p:spTree>
    <p:extLst>
      <p:ext uri="{BB962C8B-B14F-4D97-AF65-F5344CB8AC3E}">
        <p14:creationId xmlns:p14="http://schemas.microsoft.com/office/powerpoint/2010/main" val="7434689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D1282E"/>
                </a:solidFill>
              </a:rPr>
              <a:t>Discussion </a:t>
            </a:r>
            <a:br>
              <a:rPr lang="en-US" dirty="0">
                <a:solidFill>
                  <a:srgbClr val="D1282E"/>
                </a:solidFill>
              </a:rPr>
            </a:br>
            <a:r>
              <a:rPr lang="en-US" sz="2400" dirty="0">
                <a:solidFill>
                  <a:srgbClr val="D1282E"/>
                </a:solidFill>
              </a:rPr>
              <a:t>navigation &amp; orientation</a:t>
            </a:r>
            <a:endParaRPr lang="en-US" dirty="0"/>
          </a:p>
        </p:txBody>
      </p:sp>
      <p:sp>
        <p:nvSpPr>
          <p:cNvPr id="3" name="Content Placeholder 2"/>
          <p:cNvSpPr>
            <a:spLocks noGrp="1"/>
          </p:cNvSpPr>
          <p:nvPr>
            <p:ph idx="1"/>
          </p:nvPr>
        </p:nvSpPr>
        <p:spPr>
          <a:xfrm>
            <a:off x="457200" y="1752600"/>
            <a:ext cx="4572000" cy="4373563"/>
          </a:xfrm>
        </p:spPr>
        <p:txBody>
          <a:bodyPr/>
          <a:lstStyle/>
          <a:p>
            <a:pPr marL="457200" indent="-457200">
              <a:buFont typeface="+mj-lt"/>
              <a:buAutoNum type="arabicPeriod" startAt="3"/>
            </a:pPr>
            <a:r>
              <a:rPr lang="en-US" dirty="0" smtClean="0"/>
              <a:t>EZ Ballot + Direct selection</a:t>
            </a:r>
          </a:p>
          <a:p>
            <a:r>
              <a:rPr lang="en-US" b="0" dirty="0"/>
              <a:t>PROs: Better navigation and orientation; g</a:t>
            </a:r>
            <a:r>
              <a:rPr lang="en-US" b="0" dirty="0" smtClean="0"/>
              <a:t>uidance</a:t>
            </a:r>
            <a:r>
              <a:rPr lang="en-US" b="0" dirty="0"/>
              <a:t>; </a:t>
            </a:r>
            <a:r>
              <a:rPr lang="en-US" b="0" dirty="0" smtClean="0"/>
              <a:t>simple control </a:t>
            </a:r>
            <a:r>
              <a:rPr lang="en-US" b="0" dirty="0"/>
              <a:t>mechanism; </a:t>
            </a:r>
            <a:r>
              <a:rPr lang="en-US" b="0" dirty="0" smtClean="0"/>
              <a:t>error proof</a:t>
            </a:r>
            <a:endParaRPr lang="en-US" b="0" dirty="0"/>
          </a:p>
          <a:p>
            <a:r>
              <a:rPr lang="en-US" b="0" dirty="0"/>
              <a:t>CONs: Hard to instruct users to change modes </a:t>
            </a:r>
          </a:p>
          <a:p>
            <a:endParaRPr lang="en-US" dirty="0"/>
          </a:p>
        </p:txBody>
      </p:sp>
      <p:sp>
        <p:nvSpPr>
          <p:cNvPr id="4" name="AutoShape 2" descr="https://mail-attachment.googleusercontent.com/attachment/?ui=2&amp;ik=45ae5c2c77&amp;view=att&amp;th=13cb7fa50a0d5095&amp;attid=0.3&amp;disp=inline&amp;realattid=f_hcwt8vnt2&amp;safe=1&amp;zw&amp;saduie=AG9B_P9mmRkEsw3rBb2-n--sdmlq&amp;sadet=1360296808127&amp;sads=b2kNliYkKltVc-pS2P-z1stMONU"/>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mail-attachment.googleusercontent.com/attachment/?ui=2&amp;ik=45ae5c2c77&amp;view=att&amp;th=13cb7fa50a0d5095&amp;attid=0.3&amp;disp=inline&amp;realattid=f_hcwt8vnt2&amp;safe=1&amp;zw&amp;saduie=AG9B_P9mmRkEsw3rBb2-n--sdmlq&amp;sadet=1360296808127&amp;sads=b2kNliYkKltVc-pS2P-z1stMONU"/>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mail-attachment.googleusercontent.com/attachment/?ui=2&amp;ik=45ae5c2c77&amp;view=att&amp;th=13cb7fa50a0d5095&amp;attid=0.3&amp;disp=inline&amp;realattid=f_hcwt8vnt2&amp;safe=1&amp;zw&amp;saduie=AG9B_P9mmRkEsw3rBb2-n--sdmlq&amp;sadet=1360296808127&amp;sads=b2kNliYkKltVc-pS2P-z1stMONU"/>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400" y="2057399"/>
            <a:ext cx="3476625" cy="197879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4191000"/>
            <a:ext cx="3475377" cy="1978791"/>
          </a:xfrm>
          <a:prstGeom prst="rect">
            <a:avLst/>
          </a:prstGeom>
        </p:spPr>
      </p:pic>
    </p:spTree>
    <p:extLst>
      <p:ext uri="{BB962C8B-B14F-4D97-AF65-F5344CB8AC3E}">
        <p14:creationId xmlns:p14="http://schemas.microsoft.com/office/powerpoint/2010/main" val="79385215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wording</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a:p>
          <a:p>
            <a:endParaRPr lang="en-US" dirty="0"/>
          </a:p>
        </p:txBody>
      </p:sp>
      <p:sp>
        <p:nvSpPr>
          <p:cNvPr id="4" name="Rectangle 3"/>
          <p:cNvSpPr/>
          <p:nvPr/>
        </p:nvSpPr>
        <p:spPr>
          <a:xfrm>
            <a:off x="5755441" y="1758951"/>
            <a:ext cx="1295400" cy="6858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tx1"/>
                </a:solidFill>
              </a:rPr>
              <a:t>Contest 2</a:t>
            </a:r>
          </a:p>
          <a:p>
            <a:pPr algn="ctr"/>
            <a:r>
              <a:rPr lang="en-US" sz="1600" dirty="0" smtClean="0">
                <a:solidFill>
                  <a:schemeClr val="tx1"/>
                </a:solidFill>
              </a:rPr>
              <a:t>overview</a:t>
            </a:r>
            <a:endParaRPr lang="en-US" sz="1600" dirty="0">
              <a:solidFill>
                <a:schemeClr val="tx1"/>
              </a:solidFill>
            </a:endParaRPr>
          </a:p>
        </p:txBody>
      </p:sp>
      <p:sp>
        <p:nvSpPr>
          <p:cNvPr id="5" name="Rectangle 4"/>
          <p:cNvSpPr/>
          <p:nvPr/>
        </p:nvSpPr>
        <p:spPr>
          <a:xfrm>
            <a:off x="152400" y="1758950"/>
            <a:ext cx="1295400" cy="6858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tx1"/>
                </a:solidFill>
              </a:rPr>
              <a:t>Contest 1</a:t>
            </a:r>
          </a:p>
          <a:p>
            <a:pPr algn="ctr"/>
            <a:r>
              <a:rPr lang="en-US" sz="1600" dirty="0" smtClean="0">
                <a:solidFill>
                  <a:schemeClr val="tx1"/>
                </a:solidFill>
              </a:rPr>
              <a:t>overview</a:t>
            </a:r>
            <a:endParaRPr lang="en-US" sz="1600" dirty="0">
              <a:solidFill>
                <a:schemeClr val="tx1"/>
              </a:solidFill>
            </a:endParaRPr>
          </a:p>
        </p:txBody>
      </p:sp>
      <p:sp>
        <p:nvSpPr>
          <p:cNvPr id="6" name="Rectangle 5"/>
          <p:cNvSpPr/>
          <p:nvPr/>
        </p:nvSpPr>
        <p:spPr>
          <a:xfrm>
            <a:off x="7543800" y="1758950"/>
            <a:ext cx="1295400" cy="68580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smtClean="0">
                <a:solidFill>
                  <a:schemeClr val="tx1"/>
                </a:solidFill>
              </a:rPr>
              <a:t>Cast</a:t>
            </a:r>
            <a:endParaRPr lang="en-US" sz="1600" dirty="0">
              <a:solidFill>
                <a:schemeClr val="tx1"/>
              </a:solidFill>
            </a:endParaRPr>
          </a:p>
        </p:txBody>
      </p:sp>
      <p:sp>
        <p:nvSpPr>
          <p:cNvPr id="7" name="Rectangle 6"/>
          <p:cNvSpPr/>
          <p:nvPr/>
        </p:nvSpPr>
        <p:spPr>
          <a:xfrm>
            <a:off x="1611582" y="1752600"/>
            <a:ext cx="1295400" cy="6858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400" dirty="0" smtClean="0">
                <a:solidFill>
                  <a:schemeClr val="tx1"/>
                </a:solidFill>
              </a:rPr>
              <a:t> Candidate 1</a:t>
            </a:r>
            <a:endParaRPr lang="en-US" sz="1400" dirty="0">
              <a:solidFill>
                <a:schemeClr val="tx1"/>
              </a:solidFill>
            </a:endParaRPr>
          </a:p>
        </p:txBody>
      </p:sp>
      <p:grpSp>
        <p:nvGrpSpPr>
          <p:cNvPr id="8" name="Group 7"/>
          <p:cNvGrpSpPr/>
          <p:nvPr/>
        </p:nvGrpSpPr>
        <p:grpSpPr>
          <a:xfrm>
            <a:off x="7101258" y="2057400"/>
            <a:ext cx="344721" cy="76200"/>
            <a:chOff x="6843424" y="1885506"/>
            <a:chExt cx="420921" cy="101545"/>
          </a:xfrm>
        </p:grpSpPr>
        <p:sp>
          <p:nvSpPr>
            <p:cNvPr id="9" name="Oval 8"/>
            <p:cNvSpPr/>
            <p:nvPr/>
          </p:nvSpPr>
          <p:spPr>
            <a:xfrm>
              <a:off x="6843424" y="1885506"/>
              <a:ext cx="101545" cy="1015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003112" y="1885506"/>
              <a:ext cx="101545" cy="1015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162800" y="1885506"/>
              <a:ext cx="101545" cy="1015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4195683" y="1752600"/>
            <a:ext cx="1295400" cy="685800"/>
          </a:xfrm>
          <a:prstGeom prst="rect">
            <a:avLst/>
          </a:prstGeom>
          <a:solidFill>
            <a:schemeClr val="accent5">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tx1"/>
                </a:solidFill>
              </a:rPr>
              <a:t>Sub-review</a:t>
            </a:r>
            <a:endParaRPr lang="en-US" sz="1600" dirty="0">
              <a:solidFill>
                <a:schemeClr val="tx1"/>
              </a:solidFill>
            </a:endParaRPr>
          </a:p>
        </p:txBody>
      </p:sp>
      <p:sp>
        <p:nvSpPr>
          <p:cNvPr id="13" name="Rectangle 12"/>
          <p:cNvSpPr/>
          <p:nvPr/>
        </p:nvSpPr>
        <p:spPr>
          <a:xfrm>
            <a:off x="3086100" y="1866900"/>
            <a:ext cx="918076" cy="457200"/>
          </a:xfrm>
          <a:prstGeom prst="rect">
            <a:avLst/>
          </a:prstGeom>
          <a:solidFill>
            <a:schemeClr val="accent3"/>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bg1"/>
                </a:solidFill>
              </a:rPr>
              <a:t>Prompt</a:t>
            </a:r>
            <a:endParaRPr lang="en-US" sz="1400" dirty="0">
              <a:solidFill>
                <a:schemeClr val="bg1"/>
              </a:solidFill>
            </a:endParaRPr>
          </a:p>
        </p:txBody>
      </p:sp>
      <p:cxnSp>
        <p:nvCxnSpPr>
          <p:cNvPr id="14" name="Elbow Connector 13"/>
          <p:cNvCxnSpPr>
            <a:stCxn id="13" idx="2"/>
            <a:endCxn id="7" idx="2"/>
          </p:cNvCxnSpPr>
          <p:nvPr/>
        </p:nvCxnSpPr>
        <p:spPr>
          <a:xfrm rot="5400000">
            <a:off x="2845060" y="1738322"/>
            <a:ext cx="114300" cy="1285856"/>
          </a:xfrm>
          <a:prstGeom prst="bentConnector3">
            <a:avLst>
              <a:gd name="adj1" fmla="val 300000"/>
            </a:avLst>
          </a:prstGeom>
          <a:ln w="12700">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622792" y="2406650"/>
            <a:ext cx="381384" cy="276999"/>
          </a:xfrm>
          <a:prstGeom prst="rect">
            <a:avLst/>
          </a:prstGeom>
          <a:noFill/>
        </p:spPr>
        <p:txBody>
          <a:bodyPr wrap="none" rtlCol="0">
            <a:spAutoFit/>
          </a:bodyPr>
          <a:lstStyle/>
          <a:p>
            <a:r>
              <a:rPr lang="en-US" altLang="zh-CN" sz="1200" dirty="0" smtClean="0">
                <a:latin typeface="Segoe UI" pitchFamily="34" charset="0"/>
                <a:ea typeface="Segoe UI" pitchFamily="34" charset="0"/>
                <a:cs typeface="Segoe UI" pitchFamily="34" charset="0"/>
              </a:rPr>
              <a:t>No</a:t>
            </a:r>
            <a:endParaRPr lang="zh-CN" altLang="en-US" sz="1200" dirty="0">
              <a:latin typeface="Segoe UI" pitchFamily="34" charset="0"/>
              <a:cs typeface="Segoe UI" pitchFamily="34" charset="0"/>
            </a:endParaRPr>
          </a:p>
        </p:txBody>
      </p:sp>
      <p:cxnSp>
        <p:nvCxnSpPr>
          <p:cNvPr id="16" name="Elbow Connector 15"/>
          <p:cNvCxnSpPr>
            <a:stCxn id="12" idx="2"/>
            <a:endCxn id="5" idx="2"/>
          </p:cNvCxnSpPr>
          <p:nvPr/>
        </p:nvCxnSpPr>
        <p:spPr>
          <a:xfrm rot="5400000">
            <a:off x="2818567" y="419934"/>
            <a:ext cx="6350" cy="4043283"/>
          </a:xfrm>
          <a:prstGeom prst="bentConnector3">
            <a:avLst>
              <a:gd name="adj1" fmla="val 1117170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843383" y="2810881"/>
            <a:ext cx="381384" cy="276999"/>
          </a:xfrm>
          <a:prstGeom prst="rect">
            <a:avLst/>
          </a:prstGeom>
          <a:noFill/>
        </p:spPr>
        <p:txBody>
          <a:bodyPr wrap="none" rtlCol="0">
            <a:spAutoFit/>
          </a:bodyPr>
          <a:lstStyle/>
          <a:p>
            <a:r>
              <a:rPr lang="en-US" altLang="zh-CN" sz="1200" dirty="0" smtClean="0">
                <a:latin typeface="Segoe UI" pitchFamily="34" charset="0"/>
                <a:ea typeface="Segoe UI" pitchFamily="34" charset="0"/>
                <a:cs typeface="Segoe UI" pitchFamily="34" charset="0"/>
              </a:rPr>
              <a:t>No</a:t>
            </a:r>
            <a:endParaRPr lang="zh-CN" altLang="en-US" sz="1200" dirty="0">
              <a:latin typeface="Segoe UI" pitchFamily="34" charset="0"/>
              <a:cs typeface="Segoe UI" pitchFamily="34" charset="0"/>
            </a:endParaRPr>
          </a:p>
        </p:txBody>
      </p:sp>
      <p:cxnSp>
        <p:nvCxnSpPr>
          <p:cNvPr id="18" name="Straight Arrow Connector 17"/>
          <p:cNvCxnSpPr>
            <a:stCxn id="5" idx="3"/>
            <a:endCxn id="7" idx="1"/>
          </p:cNvCxnSpPr>
          <p:nvPr/>
        </p:nvCxnSpPr>
        <p:spPr>
          <a:xfrm flipV="1">
            <a:off x="1447800" y="2095500"/>
            <a:ext cx="163782"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3"/>
            <a:endCxn id="13" idx="1"/>
          </p:cNvCxnSpPr>
          <p:nvPr/>
        </p:nvCxnSpPr>
        <p:spPr>
          <a:xfrm>
            <a:off x="2906982" y="2095500"/>
            <a:ext cx="17911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2" idx="1"/>
          </p:cNvCxnSpPr>
          <p:nvPr/>
        </p:nvCxnSpPr>
        <p:spPr>
          <a:xfrm>
            <a:off x="4004176" y="2095500"/>
            <a:ext cx="19150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2" idx="3"/>
            <a:endCxn id="4" idx="1"/>
          </p:cNvCxnSpPr>
          <p:nvPr/>
        </p:nvCxnSpPr>
        <p:spPr>
          <a:xfrm>
            <a:off x="5491083" y="2095500"/>
            <a:ext cx="264358" cy="63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127683" y="3930650"/>
            <a:ext cx="1371601" cy="1143000"/>
          </a:xfrm>
          <a:prstGeom prst="rect">
            <a:avLst/>
          </a:prstGeom>
          <a:solidFill>
            <a:schemeClr val="accent3"/>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bg1"/>
                </a:solidFill>
              </a:rPr>
              <a:t>Are you sure you want to vote for Candidate 1?</a:t>
            </a:r>
            <a:endParaRPr lang="en-US" sz="1400" dirty="0">
              <a:solidFill>
                <a:schemeClr val="bg1"/>
              </a:solidFill>
            </a:endParaRPr>
          </a:p>
        </p:txBody>
      </p:sp>
      <p:sp>
        <p:nvSpPr>
          <p:cNvPr id="27" name="Rectangle 26"/>
          <p:cNvSpPr/>
          <p:nvPr/>
        </p:nvSpPr>
        <p:spPr>
          <a:xfrm>
            <a:off x="1163907" y="4083050"/>
            <a:ext cx="1752600" cy="8382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400" dirty="0" smtClean="0">
                <a:solidFill>
                  <a:schemeClr val="tx1"/>
                </a:solidFill>
              </a:rPr>
              <a:t>Do you want to vote for Candidate 1?</a:t>
            </a:r>
            <a:endParaRPr lang="en-US" sz="1400" dirty="0">
              <a:solidFill>
                <a:schemeClr val="tx1"/>
              </a:solidFill>
            </a:endParaRPr>
          </a:p>
        </p:txBody>
      </p:sp>
      <p:sp>
        <p:nvSpPr>
          <p:cNvPr id="28" name="Rectangle 27"/>
          <p:cNvSpPr/>
          <p:nvPr/>
        </p:nvSpPr>
        <p:spPr>
          <a:xfrm>
            <a:off x="4654053" y="3975101"/>
            <a:ext cx="1938417" cy="1098549"/>
          </a:xfrm>
          <a:prstGeom prst="rect">
            <a:avLst/>
          </a:prstGeom>
          <a:solidFill>
            <a:schemeClr val="accent5">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tx1"/>
                </a:solidFill>
              </a:rPr>
              <a:t>You have voted for Candidate 1. </a:t>
            </a:r>
          </a:p>
          <a:p>
            <a:pPr algn="ctr"/>
            <a:r>
              <a:rPr lang="en-US" sz="1600" dirty="0" smtClean="0">
                <a:solidFill>
                  <a:schemeClr val="tx1"/>
                </a:solidFill>
              </a:rPr>
              <a:t>Is this correct?</a:t>
            </a:r>
            <a:endParaRPr lang="en-US" sz="1600" dirty="0">
              <a:solidFill>
                <a:schemeClr val="tx1"/>
              </a:solidFill>
            </a:endParaRPr>
          </a:p>
        </p:txBody>
      </p:sp>
      <p:sp>
        <p:nvSpPr>
          <p:cNvPr id="29" name="Rectangle 28"/>
          <p:cNvSpPr/>
          <p:nvPr/>
        </p:nvSpPr>
        <p:spPr>
          <a:xfrm>
            <a:off x="4654052" y="5264150"/>
            <a:ext cx="1938417" cy="1098549"/>
          </a:xfrm>
          <a:prstGeom prst="rect">
            <a:avLst/>
          </a:prstGeom>
          <a:solidFill>
            <a:schemeClr val="accent5">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tx1"/>
                </a:solidFill>
              </a:rPr>
              <a:t>You have voted for Candidate 1. </a:t>
            </a:r>
          </a:p>
          <a:p>
            <a:pPr algn="ctr"/>
            <a:r>
              <a:rPr lang="en-US" sz="1600" dirty="0" smtClean="0">
                <a:solidFill>
                  <a:schemeClr val="tx1"/>
                </a:solidFill>
              </a:rPr>
              <a:t>Do you want to change your vote?</a:t>
            </a:r>
            <a:endParaRPr lang="en-US" sz="1600" dirty="0">
              <a:solidFill>
                <a:schemeClr val="tx1"/>
              </a:solidFill>
            </a:endParaRPr>
          </a:p>
        </p:txBody>
      </p:sp>
    </p:spTree>
    <p:extLst>
      <p:ext uri="{BB962C8B-B14F-4D97-AF65-F5344CB8AC3E}">
        <p14:creationId xmlns:p14="http://schemas.microsoft.com/office/powerpoint/2010/main" val="224863329"/>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criteria</a:t>
            </a:r>
            <a:endParaRPr lang="en-US" dirty="0"/>
          </a:p>
        </p:txBody>
      </p:sp>
      <p:sp>
        <p:nvSpPr>
          <p:cNvPr id="3" name="Content Placeholder 2"/>
          <p:cNvSpPr>
            <a:spLocks noGrp="1"/>
          </p:cNvSpPr>
          <p:nvPr>
            <p:ph idx="1"/>
          </p:nvPr>
        </p:nvSpPr>
        <p:spPr/>
        <p:txBody>
          <a:bodyPr>
            <a:normAutofit/>
          </a:bodyPr>
          <a:lstStyle/>
          <a:p>
            <a:r>
              <a:rPr lang="en-US" dirty="0"/>
              <a:t>B</a:t>
            </a:r>
            <a:r>
              <a:rPr lang="en-US" dirty="0" smtClean="0"/>
              <a:t>e </a:t>
            </a:r>
            <a:r>
              <a:rPr lang="en-US" dirty="0" smtClean="0">
                <a:solidFill>
                  <a:srgbClr val="00B050"/>
                </a:solidFill>
              </a:rPr>
              <a:t>usable</a:t>
            </a:r>
            <a:r>
              <a:rPr lang="en-US" dirty="0" smtClean="0"/>
              <a:t> by all voters with minimal or no training </a:t>
            </a:r>
          </a:p>
          <a:p>
            <a:r>
              <a:rPr lang="en-US" dirty="0" smtClean="0">
                <a:solidFill>
                  <a:srgbClr val="00B050"/>
                </a:solidFill>
              </a:rPr>
              <a:t>Easy to use </a:t>
            </a:r>
            <a:r>
              <a:rPr lang="en-US" dirty="0" smtClean="0"/>
              <a:t>by all voters and poll workers</a:t>
            </a:r>
          </a:p>
          <a:p>
            <a:r>
              <a:rPr lang="en-US" dirty="0" smtClean="0"/>
              <a:t>Be </a:t>
            </a:r>
            <a:r>
              <a:rPr lang="en-US" dirty="0" smtClean="0">
                <a:solidFill>
                  <a:srgbClr val="00B050"/>
                </a:solidFill>
              </a:rPr>
              <a:t>able to move </a:t>
            </a:r>
            <a:r>
              <a:rPr lang="en-US" dirty="0" smtClean="0"/>
              <a:t>freely from contest to contest</a:t>
            </a:r>
          </a:p>
          <a:p>
            <a:r>
              <a:rPr lang="en-US" dirty="0" smtClean="0"/>
              <a:t>Be informed of the total number of contests</a:t>
            </a:r>
          </a:p>
          <a:p>
            <a:r>
              <a:rPr lang="en-US" dirty="0" smtClean="0"/>
              <a:t>Be informed of the total number of candidates and the maximum number of candidates to vote</a:t>
            </a:r>
          </a:p>
          <a:p>
            <a:r>
              <a:rPr lang="en-US" dirty="0" smtClean="0"/>
              <a:t>Be </a:t>
            </a:r>
            <a:r>
              <a:rPr lang="en-US" dirty="0" smtClean="0">
                <a:solidFill>
                  <a:srgbClr val="00B050"/>
                </a:solidFill>
              </a:rPr>
              <a:t>able to skip </a:t>
            </a:r>
            <a:r>
              <a:rPr lang="en-US" dirty="0" smtClean="0"/>
              <a:t>to another contest or “</a:t>
            </a:r>
            <a:r>
              <a:rPr lang="en-US" dirty="0" smtClean="0">
                <a:solidFill>
                  <a:srgbClr val="00B050"/>
                </a:solidFill>
              </a:rPr>
              <a:t>under vote</a:t>
            </a:r>
            <a:r>
              <a:rPr lang="en-US" dirty="0" smtClean="0"/>
              <a:t>” the contest</a:t>
            </a:r>
            <a:endParaRPr lang="en-US" dirty="0"/>
          </a:p>
        </p:txBody>
      </p:sp>
    </p:spTree>
    <p:extLst>
      <p:ext uri="{BB962C8B-B14F-4D97-AF65-F5344CB8AC3E}">
        <p14:creationId xmlns:p14="http://schemas.microsoft.com/office/powerpoint/2010/main" val="198469928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Pilot Study: like</a:t>
            </a:r>
            <a:endParaRPr lang="en-US" dirty="0"/>
          </a:p>
        </p:txBody>
      </p:sp>
      <p:sp>
        <p:nvSpPr>
          <p:cNvPr id="3" name="Content Placeholder 2"/>
          <p:cNvSpPr>
            <a:spLocks noGrp="1"/>
          </p:cNvSpPr>
          <p:nvPr>
            <p:ph idx="1"/>
          </p:nvPr>
        </p:nvSpPr>
        <p:spPr/>
        <p:txBody>
          <a:bodyPr>
            <a:normAutofit/>
          </a:bodyPr>
          <a:lstStyle/>
          <a:p>
            <a:r>
              <a:rPr lang="en-US" dirty="0" smtClean="0"/>
              <a:t>Simplicity of the yes and no structure</a:t>
            </a:r>
          </a:p>
          <a:p>
            <a:r>
              <a:rPr lang="en-US" dirty="0" smtClean="0"/>
              <a:t>Easily focused</a:t>
            </a:r>
          </a:p>
          <a:p>
            <a:r>
              <a:rPr lang="en-US" dirty="0" smtClean="0"/>
              <a:t>Exact choice</a:t>
            </a:r>
          </a:p>
          <a:p>
            <a:pPr indent="-57150"/>
            <a:r>
              <a:rPr lang="en-US" b="0" i="1" dirty="0" smtClean="0"/>
              <a:t>“It </a:t>
            </a:r>
            <a:r>
              <a:rPr lang="en-US" b="0" i="1" dirty="0"/>
              <a:t>limits the amount of extraneous information that allows the user to </a:t>
            </a:r>
            <a:r>
              <a:rPr lang="en-US" b="0" i="1" dirty="0">
                <a:solidFill>
                  <a:srgbClr val="00B050"/>
                </a:solidFill>
              </a:rPr>
              <a:t>stay focused only on </a:t>
            </a:r>
            <a:r>
              <a:rPr lang="en-US" b="0" i="1" dirty="0"/>
              <a:t>that particular </a:t>
            </a:r>
            <a:r>
              <a:rPr lang="en-US" b="0" i="1" dirty="0" smtClean="0"/>
              <a:t>task” (A blind user)</a:t>
            </a:r>
          </a:p>
          <a:p>
            <a:pPr indent="-57150"/>
            <a:r>
              <a:rPr lang="en-US" b="0" i="1" dirty="0" smtClean="0"/>
              <a:t>“By </a:t>
            </a:r>
            <a:r>
              <a:rPr lang="en-US" b="0" i="1" dirty="0"/>
              <a:t>requiring the person to confirm that they actually did make that “</a:t>
            </a:r>
            <a:r>
              <a:rPr lang="en-US" b="0" i="1" dirty="0">
                <a:solidFill>
                  <a:srgbClr val="00B050"/>
                </a:solidFill>
              </a:rPr>
              <a:t>exact</a:t>
            </a:r>
            <a:r>
              <a:rPr lang="en-US" b="0" i="1" dirty="0"/>
              <a:t>” </a:t>
            </a:r>
            <a:r>
              <a:rPr lang="en-US" b="0" i="1" dirty="0" smtClean="0"/>
              <a:t>choice” (A blind user)</a:t>
            </a:r>
          </a:p>
          <a:p>
            <a:pPr indent="-57150"/>
            <a:r>
              <a:rPr lang="en-US" b="0" i="1" dirty="0"/>
              <a:t>“It is </a:t>
            </a:r>
            <a:r>
              <a:rPr lang="en-US" b="0" i="1" dirty="0">
                <a:solidFill>
                  <a:srgbClr val="00B050"/>
                </a:solidFill>
              </a:rPr>
              <a:t>easy to understand </a:t>
            </a:r>
            <a:r>
              <a:rPr lang="en-US" b="0" i="1" dirty="0"/>
              <a:t>since it just need me to answer </a:t>
            </a:r>
            <a:r>
              <a:rPr lang="en-US" b="0" i="1" dirty="0">
                <a:solidFill>
                  <a:srgbClr val="00B050"/>
                </a:solidFill>
              </a:rPr>
              <a:t>simple yes no questions</a:t>
            </a:r>
            <a:r>
              <a:rPr lang="en-US" b="0" i="1" dirty="0" smtClean="0"/>
              <a:t>” (A</a:t>
            </a:r>
            <a:r>
              <a:rPr lang="en-US" b="0" dirty="0"/>
              <a:t> English-as-second-language </a:t>
            </a:r>
            <a:r>
              <a:rPr lang="en-US" b="0" dirty="0" smtClean="0"/>
              <a:t>speaker</a:t>
            </a:r>
            <a:r>
              <a:rPr lang="en-US" b="0" i="1" dirty="0"/>
              <a:t>)</a:t>
            </a:r>
          </a:p>
          <a:p>
            <a:pPr marL="400050" lvl="1" indent="0">
              <a:buNone/>
            </a:pPr>
            <a:endParaRPr lang="en-US" sz="2400" i="1" dirty="0"/>
          </a:p>
        </p:txBody>
      </p:sp>
    </p:spTree>
    <p:extLst>
      <p:ext uri="{BB962C8B-B14F-4D97-AF65-F5344CB8AC3E}">
        <p14:creationId xmlns:p14="http://schemas.microsoft.com/office/powerpoint/2010/main" val="141741156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400800" cy="1371600"/>
          </a:xfrm>
        </p:spPr>
        <p:txBody>
          <a:bodyPr/>
          <a:lstStyle/>
          <a:p>
            <a:r>
              <a:rPr lang="en-US" dirty="0"/>
              <a:t>Pilot </a:t>
            </a:r>
            <a:r>
              <a:rPr lang="en-US" dirty="0" smtClean="0"/>
              <a:t>Study: dislike</a:t>
            </a:r>
            <a:endParaRPr lang="en-US" dirty="0"/>
          </a:p>
        </p:txBody>
      </p:sp>
      <p:sp>
        <p:nvSpPr>
          <p:cNvPr id="3" name="Content Placeholder 2"/>
          <p:cNvSpPr>
            <a:spLocks noGrp="1"/>
          </p:cNvSpPr>
          <p:nvPr>
            <p:ph idx="1"/>
          </p:nvPr>
        </p:nvSpPr>
        <p:spPr/>
        <p:txBody>
          <a:bodyPr>
            <a:normAutofit/>
          </a:bodyPr>
          <a:lstStyle/>
          <a:p>
            <a:pPr marL="114300" lvl="1" indent="0">
              <a:buNone/>
            </a:pPr>
            <a:r>
              <a:rPr lang="en-US" sz="2200" b="1" dirty="0" smtClean="0"/>
              <a:t>Unclear function of yes and no </a:t>
            </a:r>
          </a:p>
          <a:p>
            <a:pPr marL="114300" lvl="1" indent="0">
              <a:buNone/>
            </a:pPr>
            <a:r>
              <a:rPr lang="en-US" sz="2200" b="1" dirty="0" smtClean="0"/>
              <a:t>Lack of going back</a:t>
            </a:r>
          </a:p>
          <a:p>
            <a:pPr marL="114300" lvl="1" indent="0">
              <a:buNone/>
            </a:pPr>
            <a:endParaRPr lang="en-US" sz="2200" b="1" dirty="0" smtClean="0"/>
          </a:p>
          <a:p>
            <a:pPr marL="114300" lvl="1" indent="0">
              <a:buNone/>
            </a:pPr>
            <a:r>
              <a:rPr lang="en-US" i="1" dirty="0" smtClean="0"/>
              <a:t>“Yes/No </a:t>
            </a:r>
            <a:r>
              <a:rPr lang="en-US" i="1" dirty="0"/>
              <a:t>Buttons are </a:t>
            </a:r>
            <a:r>
              <a:rPr lang="en-US" i="1" dirty="0">
                <a:solidFill>
                  <a:schemeClr val="tx2"/>
                </a:solidFill>
              </a:rPr>
              <a:t>not obvious to link </a:t>
            </a:r>
            <a:r>
              <a:rPr lang="en-US" i="1" dirty="0"/>
              <a:t>with the questions</a:t>
            </a:r>
            <a:r>
              <a:rPr lang="en-US" i="1" dirty="0" smtClean="0"/>
              <a:t>” </a:t>
            </a:r>
            <a:r>
              <a:rPr lang="en-US" i="1" dirty="0"/>
              <a:t>(A English-as-second-language speaker)</a:t>
            </a:r>
          </a:p>
          <a:p>
            <a:pPr marL="114300" lvl="1" indent="0">
              <a:buNone/>
            </a:pPr>
            <a:r>
              <a:rPr lang="en-US" i="1" dirty="0"/>
              <a:t>“simple structure, but </a:t>
            </a:r>
            <a:r>
              <a:rPr lang="en-US" i="1" dirty="0">
                <a:solidFill>
                  <a:schemeClr val="tx2"/>
                </a:solidFill>
              </a:rPr>
              <a:t>not clear for the next direction </a:t>
            </a:r>
            <a:r>
              <a:rPr lang="en-US" i="1" dirty="0"/>
              <a:t>after clicking “no” </a:t>
            </a:r>
            <a:r>
              <a:rPr lang="en-US" i="1" dirty="0" smtClean="0"/>
              <a:t> (A dexterity user) </a:t>
            </a:r>
          </a:p>
          <a:p>
            <a:pPr marL="114300" lvl="1" indent="0">
              <a:buNone/>
            </a:pPr>
            <a:endParaRPr lang="en-US" i="1" dirty="0"/>
          </a:p>
          <a:p>
            <a:pPr marL="114300" lvl="1" indent="0">
              <a:buNone/>
            </a:pPr>
            <a:r>
              <a:rPr lang="en-US" b="1" i="1" dirty="0" smtClean="0"/>
              <a:t>Suggestions</a:t>
            </a:r>
            <a:endParaRPr lang="en-US" b="1" i="1" dirty="0"/>
          </a:p>
          <a:p>
            <a:pPr marL="114300" lvl="1" indent="0">
              <a:buNone/>
            </a:pPr>
            <a:r>
              <a:rPr lang="en-US" i="1" dirty="0" smtClean="0"/>
              <a:t>“</a:t>
            </a:r>
            <a:r>
              <a:rPr lang="en-US" i="1" dirty="0"/>
              <a:t>It would be better if I could go back</a:t>
            </a:r>
            <a:r>
              <a:rPr lang="en-US" i="1" dirty="0" smtClean="0"/>
              <a:t>” </a:t>
            </a:r>
          </a:p>
          <a:p>
            <a:pPr marL="114300" lvl="1" indent="0">
              <a:buNone/>
            </a:pPr>
            <a:r>
              <a:rPr lang="en-US" i="1" dirty="0" smtClean="0"/>
              <a:t>“Provide explanation “yes” to go where and “no” to go where”</a:t>
            </a:r>
          </a:p>
          <a:p>
            <a:endParaRPr lang="en-US" dirty="0"/>
          </a:p>
        </p:txBody>
      </p:sp>
    </p:spTree>
    <p:extLst>
      <p:ext uri="{BB962C8B-B14F-4D97-AF65-F5344CB8AC3E}">
        <p14:creationId xmlns:p14="http://schemas.microsoft.com/office/powerpoint/2010/main" val="214915183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characteristics of EZ Ballot</a:t>
            </a:r>
            <a:endParaRPr lang="en-US" dirty="0"/>
          </a:p>
        </p:txBody>
      </p:sp>
      <p:sp>
        <p:nvSpPr>
          <p:cNvPr id="3" name="Content Placeholder 2"/>
          <p:cNvSpPr>
            <a:spLocks noGrp="1"/>
          </p:cNvSpPr>
          <p:nvPr>
            <p:ph idx="1"/>
          </p:nvPr>
        </p:nvSpPr>
        <p:spPr/>
        <p:txBody>
          <a:bodyPr>
            <a:normAutofit lnSpcReduction="10000"/>
          </a:bodyPr>
          <a:lstStyle/>
          <a:p>
            <a:r>
              <a:rPr lang="en-US" dirty="0" smtClean="0">
                <a:solidFill>
                  <a:srgbClr val="00B050"/>
                </a:solidFill>
              </a:rPr>
              <a:t>Directed guide </a:t>
            </a:r>
            <a:r>
              <a:rPr lang="en-US" dirty="0" smtClean="0"/>
              <a:t>by presenting single yes/no question</a:t>
            </a:r>
          </a:p>
          <a:p>
            <a:r>
              <a:rPr lang="en-US" dirty="0">
                <a:solidFill>
                  <a:srgbClr val="00B050"/>
                </a:solidFill>
              </a:rPr>
              <a:t>Multimodal</a:t>
            </a:r>
            <a:r>
              <a:rPr lang="en-US" dirty="0"/>
              <a:t> </a:t>
            </a:r>
            <a:r>
              <a:rPr lang="en-US" dirty="0" smtClean="0"/>
              <a:t>inputs (tactile, touch, speech)</a:t>
            </a:r>
          </a:p>
          <a:p>
            <a:r>
              <a:rPr lang="en-US" dirty="0">
                <a:solidFill>
                  <a:srgbClr val="00B050"/>
                </a:solidFill>
              </a:rPr>
              <a:t>Simultaneous</a:t>
            </a:r>
            <a:r>
              <a:rPr lang="en-US" dirty="0"/>
              <a:t> visual and audio </a:t>
            </a:r>
            <a:r>
              <a:rPr lang="en-US" dirty="0" smtClean="0"/>
              <a:t>interface</a:t>
            </a:r>
          </a:p>
          <a:p>
            <a:r>
              <a:rPr lang="en-US" dirty="0"/>
              <a:t>Visual hierarchy by </a:t>
            </a:r>
            <a:r>
              <a:rPr lang="en-US" dirty="0">
                <a:solidFill>
                  <a:srgbClr val="00B050"/>
                </a:solidFill>
              </a:rPr>
              <a:t>importance</a:t>
            </a:r>
          </a:p>
          <a:p>
            <a:r>
              <a:rPr lang="en-US" dirty="0" smtClean="0">
                <a:solidFill>
                  <a:srgbClr val="00B050"/>
                </a:solidFill>
              </a:rPr>
              <a:t>Sufficient </a:t>
            </a:r>
            <a:r>
              <a:rPr lang="en-US" dirty="0" smtClean="0"/>
              <a:t>custom </a:t>
            </a:r>
            <a:r>
              <a:rPr lang="en-US" dirty="0"/>
              <a:t>settings</a:t>
            </a:r>
          </a:p>
          <a:p>
            <a:r>
              <a:rPr lang="en-US" dirty="0">
                <a:solidFill>
                  <a:srgbClr val="00B050"/>
                </a:solidFill>
              </a:rPr>
              <a:t>Redundant cues </a:t>
            </a:r>
            <a:r>
              <a:rPr lang="en-US" dirty="0"/>
              <a:t>of the buttons (color, text, icon, sound)</a:t>
            </a:r>
          </a:p>
          <a:p>
            <a:r>
              <a:rPr lang="en-US" dirty="0">
                <a:solidFill>
                  <a:srgbClr val="00B050"/>
                </a:solidFill>
              </a:rPr>
              <a:t>Prompt </a:t>
            </a:r>
            <a:r>
              <a:rPr lang="en-US" dirty="0"/>
              <a:t>message</a:t>
            </a:r>
            <a:endParaRPr lang="en-US" dirty="0" smtClean="0"/>
          </a:p>
          <a:p>
            <a:r>
              <a:rPr lang="en-US" dirty="0">
                <a:solidFill>
                  <a:srgbClr val="00B050"/>
                </a:solidFill>
              </a:rPr>
              <a:t>Navigation</a:t>
            </a:r>
            <a:r>
              <a:rPr lang="en-US" dirty="0"/>
              <a:t> between contests and </a:t>
            </a:r>
            <a:r>
              <a:rPr lang="en-US" dirty="0" smtClean="0"/>
              <a:t>candidates</a:t>
            </a:r>
          </a:p>
          <a:p>
            <a:r>
              <a:rPr lang="en-US" dirty="0" smtClean="0">
                <a:solidFill>
                  <a:srgbClr val="00B050"/>
                </a:solidFill>
              </a:rPr>
              <a:t>Informative</a:t>
            </a:r>
            <a:r>
              <a:rPr lang="en-US" dirty="0" smtClean="0"/>
              <a:t> progress bar</a:t>
            </a:r>
          </a:p>
          <a:p>
            <a:r>
              <a:rPr lang="en-US" dirty="0" smtClean="0"/>
              <a:t>Visual cues of candidate’s list</a:t>
            </a:r>
          </a:p>
        </p:txBody>
      </p:sp>
    </p:spTree>
    <p:extLst>
      <p:ext uri="{BB962C8B-B14F-4D97-AF65-F5344CB8AC3E}">
        <p14:creationId xmlns:p14="http://schemas.microsoft.com/office/powerpoint/2010/main" val="202195745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Flexibility in use</a:t>
            </a:r>
            <a:endParaRPr lang="en-US" dirty="0"/>
          </a:p>
        </p:txBody>
      </p:sp>
      <p:sp>
        <p:nvSpPr>
          <p:cNvPr id="3" name="Content Placeholder 2"/>
          <p:cNvSpPr>
            <a:spLocks noGrp="1"/>
          </p:cNvSpPr>
          <p:nvPr>
            <p:ph idx="1"/>
          </p:nvPr>
        </p:nvSpPr>
        <p:spPr/>
        <p:txBody>
          <a:bodyPr/>
          <a:lstStyle/>
          <a:p>
            <a:r>
              <a:rPr lang="en-US" dirty="0" smtClean="0"/>
              <a:t>The design accommodates a wide range of </a:t>
            </a:r>
            <a:r>
              <a:rPr lang="en-US" dirty="0" smtClean="0">
                <a:solidFill>
                  <a:schemeClr val="accent5"/>
                </a:solidFill>
              </a:rPr>
              <a:t>individual preferences and abilities</a:t>
            </a:r>
            <a:r>
              <a:rPr lang="en-US" dirty="0" smtClean="0"/>
              <a:t>. </a:t>
            </a:r>
          </a:p>
          <a:p>
            <a:endParaRPr lang="en-US" dirty="0" smtClean="0"/>
          </a:p>
          <a:p>
            <a:pPr marL="342900" indent="-342900">
              <a:buFontTx/>
              <a:buChar char="-"/>
            </a:pPr>
            <a:r>
              <a:rPr lang="en-US" dirty="0" smtClean="0"/>
              <a:t>Multimodal inputs</a:t>
            </a:r>
          </a:p>
          <a:p>
            <a:pPr marL="342900" indent="-342900">
              <a:buFontTx/>
              <a:buChar char="-"/>
            </a:pPr>
            <a:r>
              <a:rPr lang="en-US" dirty="0" smtClean="0"/>
              <a:t>Visual and audio adjustable settings</a:t>
            </a:r>
          </a:p>
          <a:p>
            <a:pPr marL="342900" indent="-342900">
              <a:buFontTx/>
              <a:buChar char="-"/>
            </a:pPr>
            <a:r>
              <a:rPr lang="en-US" dirty="0" smtClean="0"/>
              <a:t>Navigation between contests and candidates</a:t>
            </a:r>
          </a:p>
          <a:p>
            <a:pPr marL="342900" indent="-342900">
              <a:buFontTx/>
              <a:buChar char="-"/>
            </a:pPr>
            <a:endParaRPr lang="en-US" dirty="0"/>
          </a:p>
        </p:txBody>
      </p:sp>
    </p:spTree>
    <p:extLst>
      <p:ext uri="{BB962C8B-B14F-4D97-AF65-F5344CB8AC3E}">
        <p14:creationId xmlns:p14="http://schemas.microsoft.com/office/powerpoint/2010/main" val="42740742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Multimodal inputs</a:t>
            </a:r>
            <a:endParaRPr lang="en-US" dirty="0"/>
          </a:p>
        </p:txBody>
      </p:sp>
      <p:sp>
        <p:nvSpPr>
          <p:cNvPr id="3" name="Content Placeholder 2"/>
          <p:cNvSpPr>
            <a:spLocks noGrp="1"/>
          </p:cNvSpPr>
          <p:nvPr>
            <p:ph idx="1"/>
          </p:nvPr>
        </p:nvSpPr>
        <p:spPr/>
        <p:txBody>
          <a:bodyPr>
            <a:normAutofit/>
          </a:bodyPr>
          <a:lstStyle/>
          <a:p>
            <a:r>
              <a:rPr lang="en-US" dirty="0" smtClean="0"/>
              <a:t>Multimodal interfaces can improve  accessibility for diverse users </a:t>
            </a:r>
            <a:r>
              <a:rPr lang="pt-BR" dirty="0" smtClean="0">
                <a:solidFill>
                  <a:schemeClr val="accent2"/>
                </a:solidFill>
              </a:rPr>
              <a:t>(</a:t>
            </a:r>
            <a:r>
              <a:rPr lang="pt-BR" dirty="0">
                <a:solidFill>
                  <a:schemeClr val="accent2"/>
                </a:solidFill>
              </a:rPr>
              <a:t>Obrenovic, Abascal, &amp; Starcevic, 2007; Tobias, 2003</a:t>
            </a:r>
            <a:r>
              <a:rPr lang="pt-BR" dirty="0" smtClean="0">
                <a:solidFill>
                  <a:schemeClr val="accent2"/>
                </a:solidFill>
              </a:rPr>
              <a:t>)</a:t>
            </a:r>
            <a:endParaRPr lang="en-US" dirty="0" smtClean="0"/>
          </a:p>
          <a:p>
            <a:endParaRPr lang="en-US" dirty="0" smtClean="0"/>
          </a:p>
          <a:p>
            <a:r>
              <a:rPr lang="en-US" dirty="0" smtClean="0"/>
              <a:t>Touch </a:t>
            </a:r>
            <a:r>
              <a:rPr lang="en-US" dirty="0"/>
              <a:t>input (Yes/</a:t>
            </a:r>
            <a:r>
              <a:rPr lang="en-US" dirty="0" smtClean="0"/>
              <a:t>No, browse contest &amp; candidate)</a:t>
            </a:r>
            <a:endParaRPr lang="en-US" dirty="0"/>
          </a:p>
          <a:p>
            <a:r>
              <a:rPr lang="en-US" dirty="0"/>
              <a:t>Tactile button (Yes/No</a:t>
            </a:r>
            <a:r>
              <a:rPr lang="en-US" dirty="0" smtClean="0"/>
              <a:t>) – </a:t>
            </a:r>
            <a:r>
              <a:rPr lang="en-US" sz="1800" b="0" dirty="0" smtClean="0"/>
              <a:t>large push buttons with a concave surface</a:t>
            </a:r>
            <a:endParaRPr lang="en-US" sz="1800" b="0" dirty="0"/>
          </a:p>
          <a:p>
            <a:r>
              <a:rPr lang="en-US" dirty="0"/>
              <a:t>Speech input (Yes/</a:t>
            </a:r>
            <a:r>
              <a:rPr lang="en-US" dirty="0" smtClean="0"/>
              <a:t>No)</a:t>
            </a:r>
            <a:endParaRPr lang="en-US" dirty="0"/>
          </a:p>
          <a:p>
            <a:r>
              <a:rPr lang="en-US" dirty="0" smtClean="0"/>
              <a:t>Gesture </a:t>
            </a:r>
            <a:r>
              <a:rPr lang="en-US" dirty="0"/>
              <a:t>input </a:t>
            </a:r>
            <a:r>
              <a:rPr lang="en-US" dirty="0" smtClean="0"/>
              <a:t>(browse contest </a:t>
            </a:r>
            <a:r>
              <a:rPr lang="en-US" dirty="0"/>
              <a:t>&amp; </a:t>
            </a:r>
            <a:r>
              <a:rPr lang="en-US" dirty="0" smtClean="0"/>
              <a:t>candidate/ magnification)</a:t>
            </a:r>
            <a:endParaRPr lang="en-US" dirty="0"/>
          </a:p>
          <a:p>
            <a:endParaRPr lang="en-US" dirty="0"/>
          </a:p>
        </p:txBody>
      </p:sp>
      <p:pic>
        <p:nvPicPr>
          <p:cNvPr id="3074" name="Picture 2" descr="http://www.theappleclan.com/wp-content/uploads/2011/08/voice.g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339"/>
          <a:stretch/>
        </p:blipFill>
        <p:spPr bwMode="auto">
          <a:xfrm>
            <a:off x="3581400" y="4838701"/>
            <a:ext cx="3152775" cy="13944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encrypted-tbn0.gstatic.com/images?q=tbn:ANd9GcRziZprBKHtvtD31bmBRjpCRS4v0EC7Jwkt8gc4is_mOYkyUHw98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2451" y="4838701"/>
            <a:ext cx="1295400" cy="13944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encrypted-tbn3.gstatic.com/images?q=tbn:ANd9GcTCNQNJxWrOIPz8cp8FcVtEjdfdvMydVE0FMQ3s6vSPyIg4MYkZ"/>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07034" y="4848227"/>
            <a:ext cx="1822828" cy="170497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8" descr="photo.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0" descr="photo.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https://mail-attachment.googleusercontent.com/attachment/?ui=2&amp;ik=45ae5c2c77&amp;view=att&amp;th=13cb321330b32d04&amp;attid=0.1&amp;disp=inline&amp;safe=1&amp;zw&amp;saduie=AG9B_P9mmRkEsw3rBb2-n--sdmlq&amp;sadet=1360215001465&amp;sads=q3F3ZOx42RTYP5CwVlvZB4FyGP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s://mail-attachment.googleusercontent.com/attachment/?ui=2&amp;ik=45ae5c2c77&amp;view=att&amp;th=13cb321330b32d04&amp;attid=0.1&amp;disp=inline&amp;safe=1&amp;zw&amp;saduie=AG9B_P9mmRkEsw3rBb2-n--sdmlq&amp;sadet=1360215001465&amp;sads=q3F3ZOx42RTYP5CwVlvZB4FyGP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6" descr="https://mail-attachment.googleusercontent.com/attachment/?ui=2&amp;ik=45ae5c2c77&amp;view=att&amp;th=13cb321330b32d04&amp;attid=0.1&amp;disp=inline&amp;safe=1&amp;zw&amp;saduie=AG9B_P9mmRkEsw3rBb2-n--sdmlq&amp;sadet=1360215001465&amp;sads=q3F3ZOx42RTYP5CwVlvZB4FyGPI"/>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r="21596"/>
          <a:stretch/>
        </p:blipFill>
        <p:spPr>
          <a:xfrm>
            <a:off x="1981200" y="4838701"/>
            <a:ext cx="1447801" cy="1394470"/>
          </a:xfrm>
          <a:prstGeom prst="rect">
            <a:avLst/>
          </a:prstGeom>
        </p:spPr>
      </p:pic>
    </p:spTree>
    <p:extLst>
      <p:ext uri="{BB962C8B-B14F-4D97-AF65-F5344CB8AC3E}">
        <p14:creationId xmlns:p14="http://schemas.microsoft.com/office/powerpoint/2010/main" val="395827034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Visual and Audio adjustable settings </a:t>
            </a:r>
            <a:endParaRPr lang="en-US" dirty="0"/>
          </a:p>
        </p:txBody>
      </p:sp>
      <p:sp>
        <p:nvSpPr>
          <p:cNvPr id="3" name="Content Placeholder 2"/>
          <p:cNvSpPr>
            <a:spLocks noGrp="1"/>
          </p:cNvSpPr>
          <p:nvPr>
            <p:ph idx="1"/>
          </p:nvPr>
        </p:nvSpPr>
        <p:spPr/>
        <p:txBody>
          <a:bodyPr/>
          <a:lstStyle/>
          <a:p>
            <a:r>
              <a:rPr lang="en-US" dirty="0"/>
              <a:t>Ability to change text size/ reverse </a:t>
            </a:r>
            <a:r>
              <a:rPr lang="en-US" dirty="0" smtClean="0"/>
              <a:t>colors </a:t>
            </a:r>
          </a:p>
          <a:p>
            <a:r>
              <a:rPr lang="en-US" dirty="0" smtClean="0"/>
              <a:t>Ability </a:t>
            </a:r>
            <a:r>
              <a:rPr lang="en-US" dirty="0"/>
              <a:t>to change </a:t>
            </a:r>
            <a:r>
              <a:rPr lang="en-US" dirty="0" smtClean="0"/>
              <a:t>voice speed</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 y="2667000"/>
            <a:ext cx="6743700" cy="3791480"/>
          </a:xfrm>
          <a:prstGeom prst="rect">
            <a:avLst/>
          </a:prstGeom>
          <a:ln>
            <a:solidFill>
              <a:schemeClr val="bg1">
                <a:lumMod val="50000"/>
              </a:schemeClr>
            </a:solidFill>
          </a:ln>
        </p:spPr>
      </p:pic>
      <p:sp>
        <p:nvSpPr>
          <p:cNvPr id="4" name="TextBox 3"/>
          <p:cNvSpPr txBox="1"/>
          <p:nvPr/>
        </p:nvSpPr>
        <p:spPr>
          <a:xfrm>
            <a:off x="7556008" y="6096000"/>
            <a:ext cx="825992" cy="369332"/>
          </a:xfrm>
          <a:prstGeom prst="rect">
            <a:avLst/>
          </a:prstGeom>
          <a:noFill/>
        </p:spPr>
        <p:txBody>
          <a:bodyPr wrap="none" rtlCol="0">
            <a:spAutoFit/>
          </a:bodyPr>
          <a:lstStyle/>
          <a:p>
            <a:r>
              <a:rPr lang="en-US" b="1" dirty="0" smtClean="0">
                <a:solidFill>
                  <a:schemeClr val="accent5"/>
                </a:solidFill>
              </a:rPr>
              <a:t>Demo</a:t>
            </a:r>
            <a:endParaRPr lang="en-US" b="1" dirty="0">
              <a:solidFill>
                <a:schemeClr val="accent5"/>
              </a:solidFill>
            </a:endParaRPr>
          </a:p>
        </p:txBody>
      </p:sp>
    </p:spTree>
    <p:extLst>
      <p:ext uri="{BB962C8B-B14F-4D97-AF65-F5344CB8AC3E}">
        <p14:creationId xmlns:p14="http://schemas.microsoft.com/office/powerpoint/2010/main" val="3829671536"/>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10084</TotalTime>
  <Words>4007</Words>
  <Application>Microsoft Macintosh PowerPoint</Application>
  <PresentationFormat>On-screen Show (4:3)</PresentationFormat>
  <Paragraphs>532</Paragraphs>
  <Slides>69</Slides>
  <Notes>38</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Essential</vt:lpstr>
      <vt:lpstr>EZ Ballot </vt:lpstr>
      <vt:lpstr>Problems</vt:lpstr>
      <vt:lpstr>EZ Ballot (original)</vt:lpstr>
      <vt:lpstr>PowerPoint Presentation</vt:lpstr>
      <vt:lpstr>The principles of Universal design</vt:lpstr>
      <vt:lpstr>1. Equitable use</vt:lpstr>
      <vt:lpstr>2. Flexibility in use</vt:lpstr>
      <vt:lpstr>Multimodal inputs</vt:lpstr>
      <vt:lpstr>Visual and Audio adjustable settings </vt:lpstr>
      <vt:lpstr>Discussion 1. Navigation alternatives</vt:lpstr>
      <vt:lpstr>Discussion 1. Navigation alternative A</vt:lpstr>
      <vt:lpstr>Discussion 1. Navigation alternative b</vt:lpstr>
      <vt:lpstr>Discussion 1. Navigation alternative c</vt:lpstr>
      <vt:lpstr>Discussion 1.  Navigation alternative d</vt:lpstr>
      <vt:lpstr>3. Simple and intuitive use</vt:lpstr>
      <vt:lpstr>Linear structure</vt:lpstr>
      <vt:lpstr>Consistent Response Structure </vt:lpstr>
      <vt:lpstr>Discussion 2. Yes no instruction alternatives</vt:lpstr>
      <vt:lpstr>Discussion 2. Yes no instruction alternative a</vt:lpstr>
      <vt:lpstr>Discussion 2. Yes no instruction alternative b</vt:lpstr>
      <vt:lpstr>Discussion 2.  Yes no instruction alternative B</vt:lpstr>
      <vt:lpstr>4. Perceptible information</vt:lpstr>
      <vt:lpstr>Visibility of information</vt:lpstr>
      <vt:lpstr>Discussion 3. progress bar alternatives</vt:lpstr>
      <vt:lpstr>Discussion 3. progress bar alternative a</vt:lpstr>
      <vt:lpstr>Discussion 3. progress bar alternative b</vt:lpstr>
      <vt:lpstr>Discussion 3. progress bar alternative C</vt:lpstr>
      <vt:lpstr>Discussion 4.  Candidates list alternatives</vt:lpstr>
      <vt:lpstr>Discussion 4.  Candidates list alternative a</vt:lpstr>
      <vt:lpstr>Discussion 4.  Candidates list alternative b</vt:lpstr>
      <vt:lpstr>Discussion 4.  Candidates list alternative c</vt:lpstr>
      <vt:lpstr>Redundant cues</vt:lpstr>
      <vt:lpstr>Redundant cues</vt:lpstr>
      <vt:lpstr>Redundant cues</vt:lpstr>
      <vt:lpstr>Discussion 5. EZ write-in alternatives</vt:lpstr>
      <vt:lpstr>Discussion 5. ez write-in alternative A: Slider</vt:lpstr>
      <vt:lpstr>PowerPoint Presentation</vt:lpstr>
      <vt:lpstr>5. Tolerance for error</vt:lpstr>
      <vt:lpstr>Write-in flow</vt:lpstr>
      <vt:lpstr>Prompts</vt:lpstr>
      <vt:lpstr>Sub-review</vt:lpstr>
      <vt:lpstr>Sub-review</vt:lpstr>
      <vt:lpstr>Discussion 6.  review button alternatives</vt:lpstr>
      <vt:lpstr>Discussion 6.  review button alternative A : current</vt:lpstr>
      <vt:lpstr>Discussion 6. review button alternative B : overview</vt:lpstr>
      <vt:lpstr>Discussion 6.  review button alternative c : first </vt:lpstr>
      <vt:lpstr>Discussion 7.  help button alternatives</vt:lpstr>
      <vt:lpstr>Discussion 7.  help button alternative A</vt:lpstr>
      <vt:lpstr>Discussion 7.  help button alternative B</vt:lpstr>
      <vt:lpstr>6. Low physical effort</vt:lpstr>
      <vt:lpstr>Mobile tablet</vt:lpstr>
      <vt:lpstr>Multimodal inputs</vt:lpstr>
      <vt:lpstr>7. Size and space for approach &amp; use</vt:lpstr>
      <vt:lpstr>Size &amp; Location of buttons</vt:lpstr>
      <vt:lpstr>Formative Evaluation Plan</vt:lpstr>
      <vt:lpstr>references</vt:lpstr>
      <vt:lpstr>references</vt:lpstr>
      <vt:lpstr>Thank you</vt:lpstr>
      <vt:lpstr>Questions? Comments?</vt:lpstr>
      <vt:lpstr>Extra slides</vt:lpstr>
      <vt:lpstr>Discussion  navigation &amp; orientation</vt:lpstr>
      <vt:lpstr>Discussion  navigation &amp; orientation</vt:lpstr>
      <vt:lpstr>Discussion  navigation &amp; orientation</vt:lpstr>
      <vt:lpstr>Discussion  navigation &amp; orientation</vt:lpstr>
      <vt:lpstr>wording</vt:lpstr>
      <vt:lpstr>Design criteria</vt:lpstr>
      <vt:lpstr>Pilot Study: like</vt:lpstr>
      <vt:lpstr>Pilot Study: dislike</vt:lpstr>
      <vt:lpstr>characteristics of EZ Ballot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EZ Ballot</dc:title>
  <dc:creator>Lee_Seung Hyun - gth573a</dc:creator>
  <cp:lastModifiedBy>Tina Lee</cp:lastModifiedBy>
  <cp:revision>252</cp:revision>
  <dcterms:created xsi:type="dcterms:W3CDTF">2013-01-29T22:36:26Z</dcterms:created>
  <dcterms:modified xsi:type="dcterms:W3CDTF">2013-02-14T00:10:16Z</dcterms:modified>
</cp:coreProperties>
</file>